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4357" r:id="rId2"/>
  </p:sldMasterIdLst>
  <p:notesMasterIdLst>
    <p:notesMasterId r:id="rId32"/>
  </p:notesMasterIdLst>
  <p:handoutMasterIdLst>
    <p:handoutMasterId r:id="rId33"/>
  </p:handoutMasterIdLst>
  <p:sldIdLst>
    <p:sldId id="333" r:id="rId3"/>
    <p:sldId id="335" r:id="rId4"/>
    <p:sldId id="387" r:id="rId5"/>
    <p:sldId id="404" r:id="rId6"/>
    <p:sldId id="408" r:id="rId7"/>
    <p:sldId id="389" r:id="rId8"/>
    <p:sldId id="388" r:id="rId9"/>
    <p:sldId id="390" r:id="rId10"/>
    <p:sldId id="392" r:id="rId11"/>
    <p:sldId id="401" r:id="rId12"/>
    <p:sldId id="398" r:id="rId13"/>
    <p:sldId id="391" r:id="rId14"/>
    <p:sldId id="394" r:id="rId15"/>
    <p:sldId id="396" r:id="rId16"/>
    <p:sldId id="397" r:id="rId17"/>
    <p:sldId id="395" r:id="rId18"/>
    <p:sldId id="393" r:id="rId19"/>
    <p:sldId id="399" r:id="rId20"/>
    <p:sldId id="407" r:id="rId21"/>
    <p:sldId id="403" r:id="rId22"/>
    <p:sldId id="406" r:id="rId23"/>
    <p:sldId id="402" r:id="rId24"/>
    <p:sldId id="410" r:id="rId25"/>
    <p:sldId id="409" r:id="rId26"/>
    <p:sldId id="366" r:id="rId27"/>
    <p:sldId id="367" r:id="rId28"/>
    <p:sldId id="405" r:id="rId29"/>
    <p:sldId id="344" r:id="rId30"/>
    <p:sldId id="400" r:id="rId31"/>
  </p:sldIdLst>
  <p:sldSz cx="9144000" cy="6858000" type="screen4x3"/>
  <p:notesSz cx="6669088" cy="9872663"/>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0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1218" y="72"/>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4662" y="-1350"/>
      </p:cViewPr>
      <p:guideLst>
        <p:guide orient="horz" pos="3110"/>
        <p:guide pos="210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E11418-F094-448F-A8ED-BD75A1DC4AFE}" type="doc">
      <dgm:prSet loTypeId="urn:microsoft.com/office/officeart/2005/8/layout/hProcess9" loCatId="process" qsTypeId="urn:microsoft.com/office/officeart/2005/8/quickstyle/simple1" qsCatId="simple" csTypeId="urn:microsoft.com/office/officeart/2005/8/colors/accent1_2" csCatId="accent1" phldr="1"/>
      <dgm:spPr/>
    </dgm:pt>
    <dgm:pt modelId="{AF19D3C8-2E09-4589-800B-88064436E40B}">
      <dgm:prSet phldrT="[Text]"/>
      <dgm:spPr/>
      <dgm:t>
        <a:bodyPr/>
        <a:lstStyle/>
        <a:p>
          <a:r>
            <a:rPr lang="en-GB" dirty="0"/>
            <a:t>Before the session – What do I know? How do I know this?</a:t>
          </a:r>
        </a:p>
      </dgm:t>
    </dgm:pt>
    <dgm:pt modelId="{D58ACD9B-23F2-4B11-97D9-EE8DBD12041A}" type="parTrans" cxnId="{5B0E0E1E-77C6-4B92-B6F8-4B196297513B}">
      <dgm:prSet/>
      <dgm:spPr/>
      <dgm:t>
        <a:bodyPr/>
        <a:lstStyle/>
        <a:p>
          <a:endParaRPr lang="en-GB"/>
        </a:p>
      </dgm:t>
    </dgm:pt>
    <dgm:pt modelId="{23BA2E8D-144A-45A6-8027-344DDFEDF21A}" type="sibTrans" cxnId="{5B0E0E1E-77C6-4B92-B6F8-4B196297513B}">
      <dgm:prSet/>
      <dgm:spPr/>
      <dgm:t>
        <a:bodyPr/>
        <a:lstStyle/>
        <a:p>
          <a:endParaRPr lang="en-GB"/>
        </a:p>
      </dgm:t>
    </dgm:pt>
    <dgm:pt modelId="{35638682-F305-47F9-AF36-2B70C51D02D8}">
      <dgm:prSet phldrT="[Text]"/>
      <dgm:spPr/>
      <dgm:t>
        <a:bodyPr/>
        <a:lstStyle/>
        <a:p>
          <a:r>
            <a:rPr lang="en-GB" dirty="0"/>
            <a:t>During – Reflection in Action</a:t>
          </a:r>
        </a:p>
      </dgm:t>
    </dgm:pt>
    <dgm:pt modelId="{FEA3362E-1857-45C4-9B3D-75082A1E81DD}" type="parTrans" cxnId="{526459F3-1338-4843-A560-6A4A1AD204E8}">
      <dgm:prSet/>
      <dgm:spPr/>
      <dgm:t>
        <a:bodyPr/>
        <a:lstStyle/>
        <a:p>
          <a:endParaRPr lang="en-GB"/>
        </a:p>
      </dgm:t>
    </dgm:pt>
    <dgm:pt modelId="{8E630531-4A57-4207-A017-024D5C8B2003}" type="sibTrans" cxnId="{526459F3-1338-4843-A560-6A4A1AD204E8}">
      <dgm:prSet/>
      <dgm:spPr/>
      <dgm:t>
        <a:bodyPr/>
        <a:lstStyle/>
        <a:p>
          <a:endParaRPr lang="en-GB"/>
        </a:p>
      </dgm:t>
    </dgm:pt>
    <dgm:pt modelId="{B8767891-08FA-4BC8-879B-8EBA415B6E87}">
      <dgm:prSet phldrT="[Text]"/>
      <dgm:spPr/>
      <dgm:t>
        <a:bodyPr/>
        <a:lstStyle/>
        <a:p>
          <a:r>
            <a:rPr lang="en-GB" dirty="0"/>
            <a:t>After the session – Reflection on Action</a:t>
          </a:r>
        </a:p>
      </dgm:t>
    </dgm:pt>
    <dgm:pt modelId="{53B39E5C-53BA-449D-89B0-EAB1CEC32CE8}" type="parTrans" cxnId="{38601C29-244C-44EE-8736-3AEE13FCF50E}">
      <dgm:prSet/>
      <dgm:spPr/>
      <dgm:t>
        <a:bodyPr/>
        <a:lstStyle/>
        <a:p>
          <a:endParaRPr lang="en-GB"/>
        </a:p>
      </dgm:t>
    </dgm:pt>
    <dgm:pt modelId="{95B46A11-F937-49ED-9CF8-46EC231445B3}" type="sibTrans" cxnId="{38601C29-244C-44EE-8736-3AEE13FCF50E}">
      <dgm:prSet/>
      <dgm:spPr/>
      <dgm:t>
        <a:bodyPr/>
        <a:lstStyle/>
        <a:p>
          <a:endParaRPr lang="en-GB"/>
        </a:p>
      </dgm:t>
    </dgm:pt>
    <dgm:pt modelId="{26849EA2-9D5D-4FBB-92F2-5EAA34A5104F}" type="pres">
      <dgm:prSet presAssocID="{CCE11418-F094-448F-A8ED-BD75A1DC4AFE}" presName="CompostProcess" presStyleCnt="0">
        <dgm:presLayoutVars>
          <dgm:dir/>
          <dgm:resizeHandles val="exact"/>
        </dgm:presLayoutVars>
      </dgm:prSet>
      <dgm:spPr/>
    </dgm:pt>
    <dgm:pt modelId="{F751CA5B-68BB-4AEA-AD16-6E022058C365}" type="pres">
      <dgm:prSet presAssocID="{CCE11418-F094-448F-A8ED-BD75A1DC4AFE}" presName="arrow" presStyleLbl="bgShp" presStyleIdx="0" presStyleCnt="1"/>
      <dgm:spPr/>
    </dgm:pt>
    <dgm:pt modelId="{D7A8458D-AA35-4C8E-93D5-06317B2AC824}" type="pres">
      <dgm:prSet presAssocID="{CCE11418-F094-448F-A8ED-BD75A1DC4AFE}" presName="linearProcess" presStyleCnt="0"/>
      <dgm:spPr/>
    </dgm:pt>
    <dgm:pt modelId="{03B90DC3-CF16-4B44-BA6B-561238CA39DA}" type="pres">
      <dgm:prSet presAssocID="{AF19D3C8-2E09-4589-800B-88064436E40B}" presName="textNode" presStyleLbl="node1" presStyleIdx="0" presStyleCnt="3">
        <dgm:presLayoutVars>
          <dgm:bulletEnabled val="1"/>
        </dgm:presLayoutVars>
      </dgm:prSet>
      <dgm:spPr/>
    </dgm:pt>
    <dgm:pt modelId="{DB9A65B9-2A78-4432-A621-45884F7CBF82}" type="pres">
      <dgm:prSet presAssocID="{23BA2E8D-144A-45A6-8027-344DDFEDF21A}" presName="sibTrans" presStyleCnt="0"/>
      <dgm:spPr/>
    </dgm:pt>
    <dgm:pt modelId="{676251D3-8F56-4325-A4D3-D29286ABF05C}" type="pres">
      <dgm:prSet presAssocID="{35638682-F305-47F9-AF36-2B70C51D02D8}" presName="textNode" presStyleLbl="node1" presStyleIdx="1" presStyleCnt="3">
        <dgm:presLayoutVars>
          <dgm:bulletEnabled val="1"/>
        </dgm:presLayoutVars>
      </dgm:prSet>
      <dgm:spPr/>
    </dgm:pt>
    <dgm:pt modelId="{DE423E62-3E61-43D6-BE41-DC583A1F7DCE}" type="pres">
      <dgm:prSet presAssocID="{8E630531-4A57-4207-A017-024D5C8B2003}" presName="sibTrans" presStyleCnt="0"/>
      <dgm:spPr/>
    </dgm:pt>
    <dgm:pt modelId="{926A4908-9F1C-46ED-8B1C-A70C2905FD1B}" type="pres">
      <dgm:prSet presAssocID="{B8767891-08FA-4BC8-879B-8EBA415B6E87}" presName="textNode" presStyleLbl="node1" presStyleIdx="2" presStyleCnt="3">
        <dgm:presLayoutVars>
          <dgm:bulletEnabled val="1"/>
        </dgm:presLayoutVars>
      </dgm:prSet>
      <dgm:spPr/>
    </dgm:pt>
  </dgm:ptLst>
  <dgm:cxnLst>
    <dgm:cxn modelId="{5B0E0E1E-77C6-4B92-B6F8-4B196297513B}" srcId="{CCE11418-F094-448F-A8ED-BD75A1DC4AFE}" destId="{AF19D3C8-2E09-4589-800B-88064436E40B}" srcOrd="0" destOrd="0" parTransId="{D58ACD9B-23F2-4B11-97D9-EE8DBD12041A}" sibTransId="{23BA2E8D-144A-45A6-8027-344DDFEDF21A}"/>
    <dgm:cxn modelId="{38601C29-244C-44EE-8736-3AEE13FCF50E}" srcId="{CCE11418-F094-448F-A8ED-BD75A1DC4AFE}" destId="{B8767891-08FA-4BC8-879B-8EBA415B6E87}" srcOrd="2" destOrd="0" parTransId="{53B39E5C-53BA-449D-89B0-EAB1CEC32CE8}" sibTransId="{95B46A11-F937-49ED-9CF8-46EC231445B3}"/>
    <dgm:cxn modelId="{17E7843E-E5E3-43C2-AA34-B8D2ED633DAB}" type="presOf" srcId="{35638682-F305-47F9-AF36-2B70C51D02D8}" destId="{676251D3-8F56-4325-A4D3-D29286ABF05C}" srcOrd="0" destOrd="0" presId="urn:microsoft.com/office/officeart/2005/8/layout/hProcess9"/>
    <dgm:cxn modelId="{035BE958-E0A5-4B1F-B245-916FB95B215B}" type="presOf" srcId="{CCE11418-F094-448F-A8ED-BD75A1DC4AFE}" destId="{26849EA2-9D5D-4FBB-92F2-5EAA34A5104F}" srcOrd="0" destOrd="0" presId="urn:microsoft.com/office/officeart/2005/8/layout/hProcess9"/>
    <dgm:cxn modelId="{DDD5E0AB-FB0A-4141-9246-D20AED088AE0}" type="presOf" srcId="{AF19D3C8-2E09-4589-800B-88064436E40B}" destId="{03B90DC3-CF16-4B44-BA6B-561238CA39DA}" srcOrd="0" destOrd="0" presId="urn:microsoft.com/office/officeart/2005/8/layout/hProcess9"/>
    <dgm:cxn modelId="{526459F3-1338-4843-A560-6A4A1AD204E8}" srcId="{CCE11418-F094-448F-A8ED-BD75A1DC4AFE}" destId="{35638682-F305-47F9-AF36-2B70C51D02D8}" srcOrd="1" destOrd="0" parTransId="{FEA3362E-1857-45C4-9B3D-75082A1E81DD}" sibTransId="{8E630531-4A57-4207-A017-024D5C8B2003}"/>
    <dgm:cxn modelId="{F12041FE-D7AA-4AC4-B61C-4F8FC588736C}" type="presOf" srcId="{B8767891-08FA-4BC8-879B-8EBA415B6E87}" destId="{926A4908-9F1C-46ED-8B1C-A70C2905FD1B}" srcOrd="0" destOrd="0" presId="urn:microsoft.com/office/officeart/2005/8/layout/hProcess9"/>
    <dgm:cxn modelId="{9D5DF554-83FE-4D51-8A58-81FD7ADD6CAE}" type="presParOf" srcId="{26849EA2-9D5D-4FBB-92F2-5EAA34A5104F}" destId="{F751CA5B-68BB-4AEA-AD16-6E022058C365}" srcOrd="0" destOrd="0" presId="urn:microsoft.com/office/officeart/2005/8/layout/hProcess9"/>
    <dgm:cxn modelId="{56FC8662-110A-40F6-89D6-FE6FE1E85FC8}" type="presParOf" srcId="{26849EA2-9D5D-4FBB-92F2-5EAA34A5104F}" destId="{D7A8458D-AA35-4C8E-93D5-06317B2AC824}" srcOrd="1" destOrd="0" presId="urn:microsoft.com/office/officeart/2005/8/layout/hProcess9"/>
    <dgm:cxn modelId="{0B8A2991-5801-471F-B966-978C0673C680}" type="presParOf" srcId="{D7A8458D-AA35-4C8E-93D5-06317B2AC824}" destId="{03B90DC3-CF16-4B44-BA6B-561238CA39DA}" srcOrd="0" destOrd="0" presId="urn:microsoft.com/office/officeart/2005/8/layout/hProcess9"/>
    <dgm:cxn modelId="{87B7BEB6-3EE0-40C6-B83B-F05A81A7A284}" type="presParOf" srcId="{D7A8458D-AA35-4C8E-93D5-06317B2AC824}" destId="{DB9A65B9-2A78-4432-A621-45884F7CBF82}" srcOrd="1" destOrd="0" presId="urn:microsoft.com/office/officeart/2005/8/layout/hProcess9"/>
    <dgm:cxn modelId="{9BC51FC0-42F9-451F-A361-13CF165E6255}" type="presParOf" srcId="{D7A8458D-AA35-4C8E-93D5-06317B2AC824}" destId="{676251D3-8F56-4325-A4D3-D29286ABF05C}" srcOrd="2" destOrd="0" presId="urn:microsoft.com/office/officeart/2005/8/layout/hProcess9"/>
    <dgm:cxn modelId="{22E8EDFB-2493-428E-9ED5-AE4A87F2F425}" type="presParOf" srcId="{D7A8458D-AA35-4C8E-93D5-06317B2AC824}" destId="{DE423E62-3E61-43D6-BE41-DC583A1F7DCE}" srcOrd="3" destOrd="0" presId="urn:microsoft.com/office/officeart/2005/8/layout/hProcess9"/>
    <dgm:cxn modelId="{B2A2B782-B9C6-4D36-94A4-08E0C10863D5}" type="presParOf" srcId="{D7A8458D-AA35-4C8E-93D5-06317B2AC824}" destId="{926A4908-9F1C-46ED-8B1C-A70C2905FD1B}"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6E0D60-A773-42C2-AF9F-8EB0058EBB94}" type="doc">
      <dgm:prSet loTypeId="urn:microsoft.com/office/officeart/2005/8/layout/radial5" loCatId="relationship" qsTypeId="urn:microsoft.com/office/officeart/2005/8/quickstyle/3d3" qsCatId="3D" csTypeId="urn:microsoft.com/office/officeart/2005/8/colors/accent0_1" csCatId="mainScheme" phldr="1"/>
      <dgm:spPr/>
      <dgm:t>
        <a:bodyPr/>
        <a:lstStyle/>
        <a:p>
          <a:endParaRPr lang="en-GB"/>
        </a:p>
      </dgm:t>
    </dgm:pt>
    <dgm:pt modelId="{EF261F74-C6D0-4E5C-A2C0-638925B75CF8}">
      <dgm:prSet phldrT="[Text]" custT="1"/>
      <dgm:spPr>
        <a:solidFill>
          <a:schemeClr val="tx1"/>
        </a:solidFill>
      </dgm:spPr>
      <dgm:t>
        <a:bodyPr/>
        <a:lstStyle/>
        <a:p>
          <a:r>
            <a:rPr lang="en-GB" sz="1600" b="1" dirty="0">
              <a:solidFill>
                <a:schemeClr val="bg1"/>
              </a:solidFill>
            </a:rPr>
            <a:t>Programme / Practice</a:t>
          </a:r>
        </a:p>
      </dgm:t>
    </dgm:pt>
    <dgm:pt modelId="{FA21FD13-DC76-412C-BB74-D2BA77365CD4}" type="parTrans" cxnId="{E55D7E97-DD7D-4A31-AE57-9F7D87FABF0A}">
      <dgm:prSet/>
      <dgm:spPr/>
      <dgm:t>
        <a:bodyPr/>
        <a:lstStyle/>
        <a:p>
          <a:endParaRPr lang="en-GB"/>
        </a:p>
      </dgm:t>
    </dgm:pt>
    <dgm:pt modelId="{95FF4520-38E4-49AC-8960-C38027F3DE17}" type="sibTrans" cxnId="{E55D7E97-DD7D-4A31-AE57-9F7D87FABF0A}">
      <dgm:prSet/>
      <dgm:spPr/>
      <dgm:t>
        <a:bodyPr/>
        <a:lstStyle/>
        <a:p>
          <a:endParaRPr lang="en-GB"/>
        </a:p>
      </dgm:t>
    </dgm:pt>
    <dgm:pt modelId="{9C28092B-5BC6-4823-BCD6-5891C9440923}">
      <dgm:prSet phldrT="[Text]" custT="1"/>
      <dgm:spPr/>
      <dgm:t>
        <a:bodyPr/>
        <a:lstStyle/>
        <a:p>
          <a:r>
            <a:rPr lang="en-GB" sz="1600" dirty="0"/>
            <a:t>As seen by visiting adults and others</a:t>
          </a:r>
        </a:p>
        <a:p>
          <a:r>
            <a:rPr lang="en-GB" sz="1600" dirty="0"/>
            <a:t>(From above)</a:t>
          </a:r>
        </a:p>
      </dgm:t>
    </dgm:pt>
    <dgm:pt modelId="{F6BAB528-A01A-40DC-AC8D-95DCA02700CD}" type="parTrans" cxnId="{F1D49D5A-4A19-4C5C-845F-18EE4885D0C7}">
      <dgm:prSet/>
      <dgm:spPr/>
      <dgm:t>
        <a:bodyPr/>
        <a:lstStyle/>
        <a:p>
          <a:endParaRPr lang="en-GB"/>
        </a:p>
      </dgm:t>
    </dgm:pt>
    <dgm:pt modelId="{E30535B3-9157-4C20-BD52-9C1976AF62EF}" type="sibTrans" cxnId="{F1D49D5A-4A19-4C5C-845F-18EE4885D0C7}">
      <dgm:prSet/>
      <dgm:spPr/>
      <dgm:t>
        <a:bodyPr/>
        <a:lstStyle/>
        <a:p>
          <a:endParaRPr lang="en-GB"/>
        </a:p>
      </dgm:t>
    </dgm:pt>
    <dgm:pt modelId="{93E85F41-017E-44FA-9209-B3C1F03C024F}">
      <dgm:prSet phldrT="[Text]" custT="1"/>
      <dgm:spPr/>
      <dgm:t>
        <a:bodyPr/>
        <a:lstStyle/>
        <a:p>
          <a:r>
            <a:rPr lang="en-GB" sz="1600" dirty="0"/>
            <a:t>From outside and inside</a:t>
          </a:r>
        </a:p>
        <a:p>
          <a:r>
            <a:rPr lang="en-GB" sz="1600" dirty="0"/>
            <a:t>as seen by parents</a:t>
          </a:r>
        </a:p>
      </dgm:t>
    </dgm:pt>
    <dgm:pt modelId="{1093DCCA-6F03-41F0-AB6F-AA18A1B1EF5A}" type="parTrans" cxnId="{8118B7C0-B0E1-4286-B844-D2DE62393B74}">
      <dgm:prSet/>
      <dgm:spPr/>
      <dgm:t>
        <a:bodyPr/>
        <a:lstStyle/>
        <a:p>
          <a:endParaRPr lang="en-GB"/>
        </a:p>
      </dgm:t>
    </dgm:pt>
    <dgm:pt modelId="{ECFB8261-F949-42E9-BB42-07207E2126AA}" type="sibTrans" cxnId="{8118B7C0-B0E1-4286-B844-D2DE62393B74}">
      <dgm:prSet/>
      <dgm:spPr/>
      <dgm:t>
        <a:bodyPr/>
        <a:lstStyle/>
        <a:p>
          <a:endParaRPr lang="en-GB"/>
        </a:p>
      </dgm:t>
    </dgm:pt>
    <dgm:pt modelId="{4FD8C4FF-162A-4FAF-9C1E-5C515B806126}">
      <dgm:prSet phldrT="[Text]" custT="1"/>
      <dgm:spPr/>
      <dgm:t>
        <a:bodyPr/>
        <a:lstStyle/>
        <a:p>
          <a:r>
            <a:rPr lang="en-GB" sz="1600" dirty="0"/>
            <a:t>As seen by children</a:t>
          </a:r>
        </a:p>
        <a:p>
          <a:r>
            <a:rPr lang="en-GB" sz="1600" dirty="0"/>
            <a:t>(From below)</a:t>
          </a:r>
        </a:p>
      </dgm:t>
    </dgm:pt>
    <dgm:pt modelId="{B7B265BD-2E89-48A4-8C6F-D75AA760D388}" type="parTrans" cxnId="{1C2DF50A-86EC-436F-AA48-86AC32B4093A}">
      <dgm:prSet/>
      <dgm:spPr/>
      <dgm:t>
        <a:bodyPr/>
        <a:lstStyle/>
        <a:p>
          <a:endParaRPr lang="en-GB"/>
        </a:p>
      </dgm:t>
    </dgm:pt>
    <dgm:pt modelId="{CEFB6A27-9160-4572-9F10-4EE3C4BED191}" type="sibTrans" cxnId="{1C2DF50A-86EC-436F-AA48-86AC32B4093A}">
      <dgm:prSet/>
      <dgm:spPr/>
      <dgm:t>
        <a:bodyPr/>
        <a:lstStyle/>
        <a:p>
          <a:endParaRPr lang="en-GB"/>
        </a:p>
      </dgm:t>
    </dgm:pt>
    <dgm:pt modelId="{6F36386C-B9E5-467C-AD4B-535DE1EB0245}">
      <dgm:prSet phldrT="[Text]" custT="1"/>
      <dgm:spPr/>
      <dgm:t>
        <a:bodyPr/>
        <a:lstStyle/>
        <a:p>
          <a:r>
            <a:rPr lang="en-GB" sz="1600" dirty="0"/>
            <a:t>From inside as seen by staff</a:t>
          </a:r>
        </a:p>
      </dgm:t>
    </dgm:pt>
    <dgm:pt modelId="{ADFBFF47-1DD3-4509-8B95-4EE3540700FF}" type="parTrans" cxnId="{B6D852A2-87E9-4AF0-AE63-005827BAAC47}">
      <dgm:prSet/>
      <dgm:spPr/>
      <dgm:t>
        <a:bodyPr/>
        <a:lstStyle/>
        <a:p>
          <a:endParaRPr lang="en-GB"/>
        </a:p>
      </dgm:t>
    </dgm:pt>
    <dgm:pt modelId="{FD0B1809-50F3-44BB-B55D-1077450AEC87}" type="sibTrans" cxnId="{B6D852A2-87E9-4AF0-AE63-005827BAAC47}">
      <dgm:prSet/>
      <dgm:spPr/>
      <dgm:t>
        <a:bodyPr/>
        <a:lstStyle/>
        <a:p>
          <a:endParaRPr lang="en-GB"/>
        </a:p>
      </dgm:t>
    </dgm:pt>
    <dgm:pt modelId="{64B8B556-9D88-46EA-9342-9793616F2AAA}" type="pres">
      <dgm:prSet presAssocID="{936E0D60-A773-42C2-AF9F-8EB0058EBB94}" presName="Name0" presStyleCnt="0">
        <dgm:presLayoutVars>
          <dgm:chMax val="1"/>
          <dgm:dir/>
          <dgm:animLvl val="ctr"/>
          <dgm:resizeHandles val="exact"/>
        </dgm:presLayoutVars>
      </dgm:prSet>
      <dgm:spPr/>
    </dgm:pt>
    <dgm:pt modelId="{B879376F-C3C9-4E93-9B54-C1A4F51AE52F}" type="pres">
      <dgm:prSet presAssocID="{EF261F74-C6D0-4E5C-A2C0-638925B75CF8}" presName="centerShape" presStyleLbl="node0" presStyleIdx="0" presStyleCnt="1" custScaleX="183531"/>
      <dgm:spPr/>
    </dgm:pt>
    <dgm:pt modelId="{6C0C1F75-D7C7-467C-9AA1-D2C9C3F9A232}" type="pres">
      <dgm:prSet presAssocID="{F6BAB528-A01A-40DC-AC8D-95DCA02700CD}" presName="parTrans" presStyleLbl="sibTrans2D1" presStyleIdx="0" presStyleCnt="4" custAng="10800000"/>
      <dgm:spPr/>
    </dgm:pt>
    <dgm:pt modelId="{396E7831-ADD2-4A27-9FC9-0756681E414C}" type="pres">
      <dgm:prSet presAssocID="{F6BAB528-A01A-40DC-AC8D-95DCA02700CD}" presName="connectorText" presStyleLbl="sibTrans2D1" presStyleIdx="0" presStyleCnt="4"/>
      <dgm:spPr/>
    </dgm:pt>
    <dgm:pt modelId="{CB61D165-199E-4785-9BAA-558FA970067C}" type="pres">
      <dgm:prSet presAssocID="{9C28092B-5BC6-4823-BCD6-5891C9440923}" presName="node" presStyleLbl="node1" presStyleIdx="0" presStyleCnt="4" custScaleX="183531">
        <dgm:presLayoutVars>
          <dgm:bulletEnabled val="1"/>
        </dgm:presLayoutVars>
      </dgm:prSet>
      <dgm:spPr/>
    </dgm:pt>
    <dgm:pt modelId="{6631994D-E428-4247-8B50-DD65613E16E2}" type="pres">
      <dgm:prSet presAssocID="{1093DCCA-6F03-41F0-AB6F-AA18A1B1EF5A}" presName="parTrans" presStyleLbl="sibTrans2D1" presStyleIdx="1" presStyleCnt="4" custAng="10800000"/>
      <dgm:spPr/>
    </dgm:pt>
    <dgm:pt modelId="{EE994075-A597-43E3-A6BE-548241747C0C}" type="pres">
      <dgm:prSet presAssocID="{1093DCCA-6F03-41F0-AB6F-AA18A1B1EF5A}" presName="connectorText" presStyleLbl="sibTrans2D1" presStyleIdx="1" presStyleCnt="4"/>
      <dgm:spPr/>
    </dgm:pt>
    <dgm:pt modelId="{6CCE9128-7BEA-4D74-9AFA-E1EC359B1689}" type="pres">
      <dgm:prSet presAssocID="{93E85F41-017E-44FA-9209-B3C1F03C024F}" presName="node" presStyleLbl="node1" presStyleIdx="1" presStyleCnt="4" custScaleX="183531" custRadScaleRad="159415">
        <dgm:presLayoutVars>
          <dgm:bulletEnabled val="1"/>
        </dgm:presLayoutVars>
      </dgm:prSet>
      <dgm:spPr/>
    </dgm:pt>
    <dgm:pt modelId="{E76F827E-E4D1-4F40-92EB-D674648817F7}" type="pres">
      <dgm:prSet presAssocID="{B7B265BD-2E89-48A4-8C6F-D75AA760D388}" presName="parTrans" presStyleLbl="sibTrans2D1" presStyleIdx="2" presStyleCnt="4" custAng="10800000"/>
      <dgm:spPr/>
    </dgm:pt>
    <dgm:pt modelId="{6B9BD722-F2AF-4B6F-A582-6C16542C67BB}" type="pres">
      <dgm:prSet presAssocID="{B7B265BD-2E89-48A4-8C6F-D75AA760D388}" presName="connectorText" presStyleLbl="sibTrans2D1" presStyleIdx="2" presStyleCnt="4"/>
      <dgm:spPr/>
    </dgm:pt>
    <dgm:pt modelId="{A657E014-B075-427E-8E27-CC221B98375A}" type="pres">
      <dgm:prSet presAssocID="{4FD8C4FF-162A-4FAF-9C1E-5C515B806126}" presName="node" presStyleLbl="node1" presStyleIdx="2" presStyleCnt="4" custScaleX="183531">
        <dgm:presLayoutVars>
          <dgm:bulletEnabled val="1"/>
        </dgm:presLayoutVars>
      </dgm:prSet>
      <dgm:spPr/>
    </dgm:pt>
    <dgm:pt modelId="{D2B62753-D0BB-4C94-87AC-DF1226DF1A09}" type="pres">
      <dgm:prSet presAssocID="{ADFBFF47-1DD3-4509-8B95-4EE3540700FF}" presName="parTrans" presStyleLbl="sibTrans2D1" presStyleIdx="3" presStyleCnt="4" custAng="10800000"/>
      <dgm:spPr/>
    </dgm:pt>
    <dgm:pt modelId="{72D322F4-1958-40F3-99B7-83E92C75ED8E}" type="pres">
      <dgm:prSet presAssocID="{ADFBFF47-1DD3-4509-8B95-4EE3540700FF}" presName="connectorText" presStyleLbl="sibTrans2D1" presStyleIdx="3" presStyleCnt="4"/>
      <dgm:spPr/>
    </dgm:pt>
    <dgm:pt modelId="{8F9ABD85-A5FD-4D5C-BD74-FF2A0AEAB8D1}" type="pres">
      <dgm:prSet presAssocID="{6F36386C-B9E5-467C-AD4B-535DE1EB0245}" presName="node" presStyleLbl="node1" presStyleIdx="3" presStyleCnt="4" custScaleX="183531" custRadScaleRad="159415">
        <dgm:presLayoutVars>
          <dgm:bulletEnabled val="1"/>
        </dgm:presLayoutVars>
      </dgm:prSet>
      <dgm:spPr/>
    </dgm:pt>
  </dgm:ptLst>
  <dgm:cxnLst>
    <dgm:cxn modelId="{1C2DF50A-86EC-436F-AA48-86AC32B4093A}" srcId="{EF261F74-C6D0-4E5C-A2C0-638925B75CF8}" destId="{4FD8C4FF-162A-4FAF-9C1E-5C515B806126}" srcOrd="2" destOrd="0" parTransId="{B7B265BD-2E89-48A4-8C6F-D75AA760D388}" sibTransId="{CEFB6A27-9160-4572-9F10-4EE3C4BED191}"/>
    <dgm:cxn modelId="{4A3CFC0A-D25F-4D37-B7CC-65F510BD93DC}" type="presOf" srcId="{936E0D60-A773-42C2-AF9F-8EB0058EBB94}" destId="{64B8B556-9D88-46EA-9342-9793616F2AAA}" srcOrd="0" destOrd="0" presId="urn:microsoft.com/office/officeart/2005/8/layout/radial5"/>
    <dgm:cxn modelId="{FD4F1712-3D65-43E0-8F97-419EBCE89C55}" type="presOf" srcId="{1093DCCA-6F03-41F0-AB6F-AA18A1B1EF5A}" destId="{EE994075-A597-43E3-A6BE-548241747C0C}" srcOrd="1" destOrd="0" presId="urn:microsoft.com/office/officeart/2005/8/layout/radial5"/>
    <dgm:cxn modelId="{5F5E3E51-75DF-43BA-AC66-07FE8510FC18}" type="presOf" srcId="{9C28092B-5BC6-4823-BCD6-5891C9440923}" destId="{CB61D165-199E-4785-9BAA-558FA970067C}" srcOrd="0" destOrd="0" presId="urn:microsoft.com/office/officeart/2005/8/layout/radial5"/>
    <dgm:cxn modelId="{3DE89A72-F779-4AFE-90F6-1D0419CE0222}" type="presOf" srcId="{B7B265BD-2E89-48A4-8C6F-D75AA760D388}" destId="{E76F827E-E4D1-4F40-92EB-D674648817F7}" srcOrd="0" destOrd="0" presId="urn:microsoft.com/office/officeart/2005/8/layout/radial5"/>
    <dgm:cxn modelId="{793C8878-EA5B-467A-867E-92F06D2E7E65}" type="presOf" srcId="{F6BAB528-A01A-40DC-AC8D-95DCA02700CD}" destId="{396E7831-ADD2-4A27-9FC9-0756681E414C}" srcOrd="1" destOrd="0" presId="urn:microsoft.com/office/officeart/2005/8/layout/radial5"/>
    <dgm:cxn modelId="{F1D49D5A-4A19-4C5C-845F-18EE4885D0C7}" srcId="{EF261F74-C6D0-4E5C-A2C0-638925B75CF8}" destId="{9C28092B-5BC6-4823-BCD6-5891C9440923}" srcOrd="0" destOrd="0" parTransId="{F6BAB528-A01A-40DC-AC8D-95DCA02700CD}" sibTransId="{E30535B3-9157-4C20-BD52-9C1976AF62EF}"/>
    <dgm:cxn modelId="{2F55897F-3941-4399-88E7-29CEA361A89B}" type="presOf" srcId="{ADFBFF47-1DD3-4509-8B95-4EE3540700FF}" destId="{D2B62753-D0BB-4C94-87AC-DF1226DF1A09}" srcOrd="0" destOrd="0" presId="urn:microsoft.com/office/officeart/2005/8/layout/radial5"/>
    <dgm:cxn modelId="{86044D8B-EB57-4997-AC7B-B930AB0D6D03}" type="presOf" srcId="{B7B265BD-2E89-48A4-8C6F-D75AA760D388}" destId="{6B9BD722-F2AF-4B6F-A582-6C16542C67BB}" srcOrd="1" destOrd="0" presId="urn:microsoft.com/office/officeart/2005/8/layout/radial5"/>
    <dgm:cxn modelId="{E55D7E97-DD7D-4A31-AE57-9F7D87FABF0A}" srcId="{936E0D60-A773-42C2-AF9F-8EB0058EBB94}" destId="{EF261F74-C6D0-4E5C-A2C0-638925B75CF8}" srcOrd="0" destOrd="0" parTransId="{FA21FD13-DC76-412C-BB74-D2BA77365CD4}" sibTransId="{95FF4520-38E4-49AC-8960-C38027F3DE17}"/>
    <dgm:cxn modelId="{B6D852A2-87E9-4AF0-AE63-005827BAAC47}" srcId="{EF261F74-C6D0-4E5C-A2C0-638925B75CF8}" destId="{6F36386C-B9E5-467C-AD4B-535DE1EB0245}" srcOrd="3" destOrd="0" parTransId="{ADFBFF47-1DD3-4509-8B95-4EE3540700FF}" sibTransId="{FD0B1809-50F3-44BB-B55D-1077450AEC87}"/>
    <dgm:cxn modelId="{D6B994A3-744E-4DF3-87EA-357A25051A18}" type="presOf" srcId="{6F36386C-B9E5-467C-AD4B-535DE1EB0245}" destId="{8F9ABD85-A5FD-4D5C-BD74-FF2A0AEAB8D1}" srcOrd="0" destOrd="0" presId="urn:microsoft.com/office/officeart/2005/8/layout/radial5"/>
    <dgm:cxn modelId="{8D4493B2-BF23-4E88-84CB-841E0ABA1224}" type="presOf" srcId="{F6BAB528-A01A-40DC-AC8D-95DCA02700CD}" destId="{6C0C1F75-D7C7-467C-9AA1-D2C9C3F9A232}" srcOrd="0" destOrd="0" presId="urn:microsoft.com/office/officeart/2005/8/layout/radial5"/>
    <dgm:cxn modelId="{8118B7C0-B0E1-4286-B844-D2DE62393B74}" srcId="{EF261F74-C6D0-4E5C-A2C0-638925B75CF8}" destId="{93E85F41-017E-44FA-9209-B3C1F03C024F}" srcOrd="1" destOrd="0" parTransId="{1093DCCA-6F03-41F0-AB6F-AA18A1B1EF5A}" sibTransId="{ECFB8261-F949-42E9-BB42-07207E2126AA}"/>
    <dgm:cxn modelId="{D27992C5-8875-44FE-908E-61DC584BA5C4}" type="presOf" srcId="{ADFBFF47-1DD3-4509-8B95-4EE3540700FF}" destId="{72D322F4-1958-40F3-99B7-83E92C75ED8E}" srcOrd="1" destOrd="0" presId="urn:microsoft.com/office/officeart/2005/8/layout/radial5"/>
    <dgm:cxn modelId="{06B55ECB-3759-4B54-A24F-EE65A6FF88E6}" type="presOf" srcId="{4FD8C4FF-162A-4FAF-9C1E-5C515B806126}" destId="{A657E014-B075-427E-8E27-CC221B98375A}" srcOrd="0" destOrd="0" presId="urn:microsoft.com/office/officeart/2005/8/layout/radial5"/>
    <dgm:cxn modelId="{40DE9CE4-3CF0-4452-BA1F-E2360C795E04}" type="presOf" srcId="{93E85F41-017E-44FA-9209-B3C1F03C024F}" destId="{6CCE9128-7BEA-4D74-9AFA-E1EC359B1689}" srcOrd="0" destOrd="0" presId="urn:microsoft.com/office/officeart/2005/8/layout/radial5"/>
    <dgm:cxn modelId="{CD890BE6-C6E1-4D3D-9F58-C72C06471D6F}" type="presOf" srcId="{1093DCCA-6F03-41F0-AB6F-AA18A1B1EF5A}" destId="{6631994D-E428-4247-8B50-DD65613E16E2}" srcOrd="0" destOrd="0" presId="urn:microsoft.com/office/officeart/2005/8/layout/radial5"/>
    <dgm:cxn modelId="{FA819FEC-EF04-4F35-9F20-E547C095B730}" type="presOf" srcId="{EF261F74-C6D0-4E5C-A2C0-638925B75CF8}" destId="{B879376F-C3C9-4E93-9B54-C1A4F51AE52F}" srcOrd="0" destOrd="0" presId="urn:microsoft.com/office/officeart/2005/8/layout/radial5"/>
    <dgm:cxn modelId="{4E96E71D-F60C-49D7-BAD0-4BE66EE28374}" type="presParOf" srcId="{64B8B556-9D88-46EA-9342-9793616F2AAA}" destId="{B879376F-C3C9-4E93-9B54-C1A4F51AE52F}" srcOrd="0" destOrd="0" presId="urn:microsoft.com/office/officeart/2005/8/layout/radial5"/>
    <dgm:cxn modelId="{7A402087-453D-47BC-B35B-8C943D013CB5}" type="presParOf" srcId="{64B8B556-9D88-46EA-9342-9793616F2AAA}" destId="{6C0C1F75-D7C7-467C-9AA1-D2C9C3F9A232}" srcOrd="1" destOrd="0" presId="urn:microsoft.com/office/officeart/2005/8/layout/radial5"/>
    <dgm:cxn modelId="{E5202F43-F092-44DE-862D-FD791DC751BE}" type="presParOf" srcId="{6C0C1F75-D7C7-467C-9AA1-D2C9C3F9A232}" destId="{396E7831-ADD2-4A27-9FC9-0756681E414C}" srcOrd="0" destOrd="0" presId="urn:microsoft.com/office/officeart/2005/8/layout/radial5"/>
    <dgm:cxn modelId="{B4D6AEEF-BEBD-49C2-9BB8-5F15A92A8001}" type="presParOf" srcId="{64B8B556-9D88-46EA-9342-9793616F2AAA}" destId="{CB61D165-199E-4785-9BAA-558FA970067C}" srcOrd="2" destOrd="0" presId="urn:microsoft.com/office/officeart/2005/8/layout/radial5"/>
    <dgm:cxn modelId="{82748998-449D-4972-ADF2-1C27D4941771}" type="presParOf" srcId="{64B8B556-9D88-46EA-9342-9793616F2AAA}" destId="{6631994D-E428-4247-8B50-DD65613E16E2}" srcOrd="3" destOrd="0" presId="urn:microsoft.com/office/officeart/2005/8/layout/radial5"/>
    <dgm:cxn modelId="{7535A0D3-5239-4AA1-9A3F-8C22754BFB79}" type="presParOf" srcId="{6631994D-E428-4247-8B50-DD65613E16E2}" destId="{EE994075-A597-43E3-A6BE-548241747C0C}" srcOrd="0" destOrd="0" presId="urn:microsoft.com/office/officeart/2005/8/layout/radial5"/>
    <dgm:cxn modelId="{BF94FC2F-D586-4C29-9BA6-3BABF4BE6757}" type="presParOf" srcId="{64B8B556-9D88-46EA-9342-9793616F2AAA}" destId="{6CCE9128-7BEA-4D74-9AFA-E1EC359B1689}" srcOrd="4" destOrd="0" presId="urn:microsoft.com/office/officeart/2005/8/layout/radial5"/>
    <dgm:cxn modelId="{7CB3ED9A-AAC2-4321-9AF2-2689C30E8C70}" type="presParOf" srcId="{64B8B556-9D88-46EA-9342-9793616F2AAA}" destId="{E76F827E-E4D1-4F40-92EB-D674648817F7}" srcOrd="5" destOrd="0" presId="urn:microsoft.com/office/officeart/2005/8/layout/radial5"/>
    <dgm:cxn modelId="{7225FDD6-F046-4CDB-8468-7447698EC2CD}" type="presParOf" srcId="{E76F827E-E4D1-4F40-92EB-D674648817F7}" destId="{6B9BD722-F2AF-4B6F-A582-6C16542C67BB}" srcOrd="0" destOrd="0" presId="urn:microsoft.com/office/officeart/2005/8/layout/radial5"/>
    <dgm:cxn modelId="{4F4564AC-DEA6-4638-99DB-79AF15202532}" type="presParOf" srcId="{64B8B556-9D88-46EA-9342-9793616F2AAA}" destId="{A657E014-B075-427E-8E27-CC221B98375A}" srcOrd="6" destOrd="0" presId="urn:microsoft.com/office/officeart/2005/8/layout/radial5"/>
    <dgm:cxn modelId="{7B9BEA98-B74A-44ED-BE1A-8C7086D804B1}" type="presParOf" srcId="{64B8B556-9D88-46EA-9342-9793616F2AAA}" destId="{D2B62753-D0BB-4C94-87AC-DF1226DF1A09}" srcOrd="7" destOrd="0" presId="urn:microsoft.com/office/officeart/2005/8/layout/radial5"/>
    <dgm:cxn modelId="{51FE83ED-4699-463C-8E09-34CFEE2C9ACE}" type="presParOf" srcId="{D2B62753-D0BB-4C94-87AC-DF1226DF1A09}" destId="{72D322F4-1958-40F3-99B7-83E92C75ED8E}" srcOrd="0" destOrd="0" presId="urn:microsoft.com/office/officeart/2005/8/layout/radial5"/>
    <dgm:cxn modelId="{36D89868-0D47-4045-AE55-0175BA5D1528}" type="presParOf" srcId="{64B8B556-9D88-46EA-9342-9793616F2AAA}" destId="{8F9ABD85-A5FD-4D5C-BD74-FF2A0AEAB8D1}"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51CA5B-68BB-4AEA-AD16-6E022058C365}">
      <dsp:nvSpPr>
        <dsp:cNvPr id="0" name=""/>
        <dsp:cNvSpPr/>
      </dsp:nvSpPr>
      <dsp:spPr>
        <a:xfrm>
          <a:off x="457199" y="0"/>
          <a:ext cx="5181600" cy="40640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B90DC3-CF16-4B44-BA6B-561238CA39DA}">
      <dsp:nvSpPr>
        <dsp:cNvPr id="0" name=""/>
        <dsp:cNvSpPr/>
      </dsp:nvSpPr>
      <dsp:spPr>
        <a:xfrm>
          <a:off x="6548" y="1219199"/>
          <a:ext cx="1962150" cy="1625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Before the session – What do I know? How do I know this?</a:t>
          </a:r>
        </a:p>
      </dsp:txBody>
      <dsp:txXfrm>
        <a:off x="85903" y="1298554"/>
        <a:ext cx="1803440" cy="1466890"/>
      </dsp:txXfrm>
    </dsp:sp>
    <dsp:sp modelId="{676251D3-8F56-4325-A4D3-D29286ABF05C}">
      <dsp:nvSpPr>
        <dsp:cNvPr id="0" name=""/>
        <dsp:cNvSpPr/>
      </dsp:nvSpPr>
      <dsp:spPr>
        <a:xfrm>
          <a:off x="2066925" y="1219199"/>
          <a:ext cx="1962150" cy="1625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During – Reflection in Action</a:t>
          </a:r>
        </a:p>
      </dsp:txBody>
      <dsp:txXfrm>
        <a:off x="2146280" y="1298554"/>
        <a:ext cx="1803440" cy="1466890"/>
      </dsp:txXfrm>
    </dsp:sp>
    <dsp:sp modelId="{926A4908-9F1C-46ED-8B1C-A70C2905FD1B}">
      <dsp:nvSpPr>
        <dsp:cNvPr id="0" name=""/>
        <dsp:cNvSpPr/>
      </dsp:nvSpPr>
      <dsp:spPr>
        <a:xfrm>
          <a:off x="4127301" y="1219199"/>
          <a:ext cx="1962150" cy="1625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After the session – Reflection on Action</a:t>
          </a:r>
        </a:p>
      </dsp:txBody>
      <dsp:txXfrm>
        <a:off x="4206656" y="1298554"/>
        <a:ext cx="1803440" cy="14668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79376F-C3C9-4E93-9B54-C1A4F51AE52F}">
      <dsp:nvSpPr>
        <dsp:cNvPr id="0" name=""/>
        <dsp:cNvSpPr/>
      </dsp:nvSpPr>
      <dsp:spPr>
        <a:xfrm>
          <a:off x="2740563" y="1644216"/>
          <a:ext cx="2115098" cy="1152447"/>
        </a:xfrm>
        <a:prstGeom prst="ellipse">
          <a:avLst/>
        </a:prstGeom>
        <a:solidFill>
          <a:schemeClr val="tx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bg1"/>
              </a:solidFill>
            </a:rPr>
            <a:t>Programme / Practice</a:t>
          </a:r>
        </a:p>
      </dsp:txBody>
      <dsp:txXfrm>
        <a:off x="3050312" y="1812988"/>
        <a:ext cx="1495600" cy="814903"/>
      </dsp:txXfrm>
    </dsp:sp>
    <dsp:sp modelId="{6C0C1F75-D7C7-467C-9AA1-D2C9C3F9A232}">
      <dsp:nvSpPr>
        <dsp:cNvPr id="0" name=""/>
        <dsp:cNvSpPr/>
      </dsp:nvSpPr>
      <dsp:spPr>
        <a:xfrm rot="5400000">
          <a:off x="3672443" y="1215911"/>
          <a:ext cx="251337" cy="396613"/>
        </a:xfrm>
        <a:prstGeom prst="rightArrow">
          <a:avLst>
            <a:gd name="adj1" fmla="val 60000"/>
            <a:gd name="adj2" fmla="val 50000"/>
          </a:avLst>
        </a:prstGeom>
        <a:solidFill>
          <a:schemeClr val="dk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a:p>
      </dsp:txBody>
      <dsp:txXfrm>
        <a:off x="3710144" y="1257534"/>
        <a:ext cx="175936" cy="237967"/>
      </dsp:txXfrm>
    </dsp:sp>
    <dsp:sp modelId="{CB61D165-199E-4785-9BAA-558FA970067C}">
      <dsp:nvSpPr>
        <dsp:cNvPr id="0" name=""/>
        <dsp:cNvSpPr/>
      </dsp:nvSpPr>
      <dsp:spPr>
        <a:xfrm>
          <a:off x="2727658" y="3484"/>
          <a:ext cx="2140907" cy="1166510"/>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As seen by visiting adults and others</a:t>
          </a:r>
        </a:p>
        <a:p>
          <a:pPr marL="0" lvl="0" indent="0" algn="ctr" defTabSz="711200">
            <a:lnSpc>
              <a:spcPct val="90000"/>
            </a:lnSpc>
            <a:spcBef>
              <a:spcPct val="0"/>
            </a:spcBef>
            <a:spcAft>
              <a:spcPct val="35000"/>
            </a:spcAft>
            <a:buNone/>
          </a:pPr>
          <a:r>
            <a:rPr lang="en-GB" sz="1600" kern="1200" dirty="0"/>
            <a:t>(From above)</a:t>
          </a:r>
        </a:p>
      </dsp:txBody>
      <dsp:txXfrm>
        <a:off x="3041187" y="174315"/>
        <a:ext cx="1513849" cy="824848"/>
      </dsp:txXfrm>
    </dsp:sp>
    <dsp:sp modelId="{6631994D-E428-4247-8B50-DD65613E16E2}">
      <dsp:nvSpPr>
        <dsp:cNvPr id="0" name=""/>
        <dsp:cNvSpPr/>
      </dsp:nvSpPr>
      <dsp:spPr>
        <a:xfrm rot="10800000">
          <a:off x="4960461" y="2022133"/>
          <a:ext cx="252471" cy="396613"/>
        </a:xfrm>
        <a:prstGeom prst="rightArrow">
          <a:avLst>
            <a:gd name="adj1" fmla="val 60000"/>
            <a:gd name="adj2" fmla="val 50000"/>
          </a:avLst>
        </a:prstGeom>
        <a:solidFill>
          <a:schemeClr val="dk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a:p>
      </dsp:txBody>
      <dsp:txXfrm>
        <a:off x="5036202" y="2101456"/>
        <a:ext cx="176730" cy="237967"/>
      </dsp:txXfrm>
    </dsp:sp>
    <dsp:sp modelId="{6CCE9128-7BEA-4D74-9AFA-E1EC359B1689}">
      <dsp:nvSpPr>
        <dsp:cNvPr id="0" name=""/>
        <dsp:cNvSpPr/>
      </dsp:nvSpPr>
      <dsp:spPr>
        <a:xfrm>
          <a:off x="5332022" y="1637184"/>
          <a:ext cx="2140907" cy="1166510"/>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From outside and inside</a:t>
          </a:r>
        </a:p>
        <a:p>
          <a:pPr marL="0" lvl="0" indent="0" algn="ctr" defTabSz="711200">
            <a:lnSpc>
              <a:spcPct val="90000"/>
            </a:lnSpc>
            <a:spcBef>
              <a:spcPct val="0"/>
            </a:spcBef>
            <a:spcAft>
              <a:spcPct val="35000"/>
            </a:spcAft>
            <a:buNone/>
          </a:pPr>
          <a:r>
            <a:rPr lang="en-GB" sz="1600" kern="1200" dirty="0"/>
            <a:t>as seen by parents</a:t>
          </a:r>
        </a:p>
      </dsp:txBody>
      <dsp:txXfrm>
        <a:off x="5645551" y="1808015"/>
        <a:ext cx="1513849" cy="824848"/>
      </dsp:txXfrm>
    </dsp:sp>
    <dsp:sp modelId="{E76F827E-E4D1-4F40-92EB-D674648817F7}">
      <dsp:nvSpPr>
        <dsp:cNvPr id="0" name=""/>
        <dsp:cNvSpPr/>
      </dsp:nvSpPr>
      <dsp:spPr>
        <a:xfrm rot="16200000">
          <a:off x="3672443" y="2828354"/>
          <a:ext cx="251337" cy="396613"/>
        </a:xfrm>
        <a:prstGeom prst="rightArrow">
          <a:avLst>
            <a:gd name="adj1" fmla="val 60000"/>
            <a:gd name="adj2" fmla="val 50000"/>
          </a:avLst>
        </a:prstGeom>
        <a:solidFill>
          <a:schemeClr val="dk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a:p>
      </dsp:txBody>
      <dsp:txXfrm>
        <a:off x="3710144" y="2945378"/>
        <a:ext cx="175936" cy="237967"/>
      </dsp:txXfrm>
    </dsp:sp>
    <dsp:sp modelId="{A657E014-B075-427E-8E27-CC221B98375A}">
      <dsp:nvSpPr>
        <dsp:cNvPr id="0" name=""/>
        <dsp:cNvSpPr/>
      </dsp:nvSpPr>
      <dsp:spPr>
        <a:xfrm>
          <a:off x="2727658" y="3270885"/>
          <a:ext cx="2140907" cy="1166510"/>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As seen by children</a:t>
          </a:r>
        </a:p>
        <a:p>
          <a:pPr marL="0" lvl="0" indent="0" algn="ctr" defTabSz="711200">
            <a:lnSpc>
              <a:spcPct val="90000"/>
            </a:lnSpc>
            <a:spcBef>
              <a:spcPct val="0"/>
            </a:spcBef>
            <a:spcAft>
              <a:spcPct val="35000"/>
            </a:spcAft>
            <a:buNone/>
          </a:pPr>
          <a:r>
            <a:rPr lang="en-GB" sz="1600" kern="1200" dirty="0"/>
            <a:t>(From below)</a:t>
          </a:r>
        </a:p>
      </dsp:txBody>
      <dsp:txXfrm>
        <a:off x="3041187" y="3441716"/>
        <a:ext cx="1513849" cy="824848"/>
      </dsp:txXfrm>
    </dsp:sp>
    <dsp:sp modelId="{D2B62753-D0BB-4C94-87AC-DF1226DF1A09}">
      <dsp:nvSpPr>
        <dsp:cNvPr id="0" name=""/>
        <dsp:cNvSpPr/>
      </dsp:nvSpPr>
      <dsp:spPr>
        <a:xfrm>
          <a:off x="2383292" y="2022133"/>
          <a:ext cx="252471" cy="396613"/>
        </a:xfrm>
        <a:prstGeom prst="rightArrow">
          <a:avLst>
            <a:gd name="adj1" fmla="val 60000"/>
            <a:gd name="adj2" fmla="val 50000"/>
          </a:avLst>
        </a:prstGeom>
        <a:solidFill>
          <a:schemeClr val="dk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a:p>
      </dsp:txBody>
      <dsp:txXfrm rot="10800000">
        <a:off x="2383292" y="2101456"/>
        <a:ext cx="176730" cy="237967"/>
      </dsp:txXfrm>
    </dsp:sp>
    <dsp:sp modelId="{8F9ABD85-A5FD-4D5C-BD74-FF2A0AEAB8D1}">
      <dsp:nvSpPr>
        <dsp:cNvPr id="0" name=""/>
        <dsp:cNvSpPr/>
      </dsp:nvSpPr>
      <dsp:spPr>
        <a:xfrm>
          <a:off x="123294" y="1637184"/>
          <a:ext cx="2140907" cy="1166510"/>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From inside as seen by staff</a:t>
          </a:r>
        </a:p>
      </dsp:txBody>
      <dsp:txXfrm>
        <a:off x="436823" y="1808015"/>
        <a:ext cx="1513849" cy="82484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90838" cy="494186"/>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GB"/>
          </a:p>
        </p:txBody>
      </p:sp>
      <p:sp>
        <p:nvSpPr>
          <p:cNvPr id="3" name="Date Placeholder 2"/>
          <p:cNvSpPr>
            <a:spLocks noGrp="1"/>
          </p:cNvSpPr>
          <p:nvPr>
            <p:ph type="dt" sz="quarter" idx="1"/>
          </p:nvPr>
        </p:nvSpPr>
        <p:spPr>
          <a:xfrm>
            <a:off x="3776665" y="0"/>
            <a:ext cx="2890837" cy="494186"/>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defRPr>
            </a:lvl1pPr>
          </a:lstStyle>
          <a:p>
            <a:pPr>
              <a:defRPr/>
            </a:pPr>
            <a:fld id="{D23C9986-EAA9-4597-B86C-5C17E007674E}" type="datetimeFigureOut">
              <a:rPr lang="en-US" altLang="en-US"/>
              <a:pPr>
                <a:defRPr/>
              </a:pPr>
              <a:t>10/1/2019</a:t>
            </a:fld>
            <a:endParaRPr lang="en-GB" altLang="en-US"/>
          </a:p>
        </p:txBody>
      </p:sp>
      <p:sp>
        <p:nvSpPr>
          <p:cNvPr id="4" name="Footer Placeholder 3"/>
          <p:cNvSpPr>
            <a:spLocks noGrp="1"/>
          </p:cNvSpPr>
          <p:nvPr>
            <p:ph type="ftr" sz="quarter" idx="2"/>
          </p:nvPr>
        </p:nvSpPr>
        <p:spPr>
          <a:xfrm>
            <a:off x="0" y="9376901"/>
            <a:ext cx="2890838" cy="49418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GB"/>
          </a:p>
        </p:txBody>
      </p:sp>
      <p:sp>
        <p:nvSpPr>
          <p:cNvPr id="5" name="Slide Number Placeholder 4"/>
          <p:cNvSpPr>
            <a:spLocks noGrp="1"/>
          </p:cNvSpPr>
          <p:nvPr>
            <p:ph type="sldNum" sz="quarter" idx="3"/>
          </p:nvPr>
        </p:nvSpPr>
        <p:spPr>
          <a:xfrm>
            <a:off x="3776665" y="9376901"/>
            <a:ext cx="2890837" cy="49418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7EDFC5BE-1291-4BFA-8FD7-2804C670FA58}" type="slidenum">
              <a:rPr lang="en-GB" altLang="en-US"/>
              <a:pPr>
                <a:defRPr/>
              </a:pPr>
              <a:t>‹#›</a:t>
            </a:fld>
            <a:endParaRPr lang="en-GB" altLang="en-US"/>
          </a:p>
        </p:txBody>
      </p:sp>
    </p:spTree>
    <p:extLst>
      <p:ext uri="{BB962C8B-B14F-4D97-AF65-F5344CB8AC3E}">
        <p14:creationId xmlns:p14="http://schemas.microsoft.com/office/powerpoint/2010/main" val="2507200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90838" cy="494186"/>
          </a:xfrm>
          <a:prstGeom prst="rect">
            <a:avLst/>
          </a:prstGeom>
        </p:spPr>
        <p:txBody>
          <a:bodyPr vert="horz" lIns="91440" tIns="45720" rIns="91440" bIns="45720" rtlCol="0"/>
          <a:lstStyle>
            <a:lvl1pPr algn="l" eaLnBrk="1" hangingPunct="1">
              <a:defRPr sz="1200">
                <a:latin typeface="Arial" charset="0"/>
                <a:ea typeface="+mn-ea"/>
                <a:cs typeface="+mn-cs"/>
              </a:defRPr>
            </a:lvl1pPr>
          </a:lstStyle>
          <a:p>
            <a:pPr>
              <a:defRPr/>
            </a:pPr>
            <a:endParaRPr lang="en-GB"/>
          </a:p>
        </p:txBody>
      </p:sp>
      <p:sp>
        <p:nvSpPr>
          <p:cNvPr id="3" name="Date Placeholder 2"/>
          <p:cNvSpPr>
            <a:spLocks noGrp="1"/>
          </p:cNvSpPr>
          <p:nvPr>
            <p:ph type="dt" idx="1"/>
          </p:nvPr>
        </p:nvSpPr>
        <p:spPr>
          <a:xfrm>
            <a:off x="3776665" y="0"/>
            <a:ext cx="2890837" cy="494186"/>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Arial" panose="020B0604020202020204" pitchFamily="34" charset="0"/>
              </a:defRPr>
            </a:lvl1pPr>
          </a:lstStyle>
          <a:p>
            <a:pPr>
              <a:defRPr/>
            </a:pPr>
            <a:fld id="{24C7C4EF-FA28-44DA-90B1-64BD987F2621}" type="datetimeFigureOut">
              <a:rPr lang="en-GB" altLang="en-US"/>
              <a:pPr>
                <a:defRPr/>
              </a:pPr>
              <a:t>01/10/2019</a:t>
            </a:fld>
            <a:endParaRPr lang="en-GB" altLang="en-US"/>
          </a:p>
        </p:txBody>
      </p:sp>
      <p:sp>
        <p:nvSpPr>
          <p:cNvPr id="4" name="Slide Image Placeholder 3"/>
          <p:cNvSpPr>
            <a:spLocks noGrp="1" noRot="1" noChangeAspect="1"/>
          </p:cNvSpPr>
          <p:nvPr>
            <p:ph type="sldImg" idx="2"/>
          </p:nvPr>
        </p:nvSpPr>
        <p:spPr>
          <a:xfrm>
            <a:off x="865188" y="738188"/>
            <a:ext cx="4938712" cy="3705225"/>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66750" y="4690820"/>
            <a:ext cx="5335588" cy="4442935"/>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376901"/>
            <a:ext cx="2890838" cy="494185"/>
          </a:xfrm>
          <a:prstGeom prst="rect">
            <a:avLst/>
          </a:prstGeom>
        </p:spPr>
        <p:txBody>
          <a:bodyPr vert="horz" lIns="91440" tIns="45720" rIns="91440" bIns="45720" rtlCol="0" anchor="b"/>
          <a:lstStyle>
            <a:lvl1pPr algn="l" eaLnBrk="1" hangingPunct="1">
              <a:defRPr sz="1200">
                <a:latin typeface="Arial" charset="0"/>
                <a:ea typeface="+mn-ea"/>
                <a:cs typeface="+mn-cs"/>
              </a:defRPr>
            </a:lvl1pPr>
          </a:lstStyle>
          <a:p>
            <a:pPr>
              <a:defRPr/>
            </a:pPr>
            <a:endParaRPr lang="en-GB"/>
          </a:p>
        </p:txBody>
      </p:sp>
      <p:sp>
        <p:nvSpPr>
          <p:cNvPr id="7" name="Slide Number Placeholder 6"/>
          <p:cNvSpPr>
            <a:spLocks noGrp="1"/>
          </p:cNvSpPr>
          <p:nvPr>
            <p:ph type="sldNum" sz="quarter" idx="5"/>
          </p:nvPr>
        </p:nvSpPr>
        <p:spPr>
          <a:xfrm>
            <a:off x="3776665" y="9376901"/>
            <a:ext cx="2890837" cy="49418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70D50DA6-70A5-41DD-B637-20E2AA61D195}" type="slidenum">
              <a:rPr lang="en-GB" altLang="en-US"/>
              <a:pPr>
                <a:defRPr/>
              </a:pPr>
              <a:t>‹#›</a:t>
            </a:fld>
            <a:endParaRPr lang="en-GB" altLang="en-US"/>
          </a:p>
        </p:txBody>
      </p:sp>
    </p:spTree>
    <p:extLst>
      <p:ext uri="{BB962C8B-B14F-4D97-AF65-F5344CB8AC3E}">
        <p14:creationId xmlns:p14="http://schemas.microsoft.com/office/powerpoint/2010/main" val="32748471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Structural quality consists of “inputs to process-characteristics which create the framework for the processes that children experience”. These characteristics are not only part of the ECEC location in which children participate, but they are part of the environment that surrounds the ECEC setting, e.g., the community. They are often aspects of ECEC that can be regulated, though they may contain variables which cannot be regulated (</a:t>
            </a:r>
            <a:r>
              <a:rPr lang="en-GB" dirty="0" err="1"/>
              <a:t>Litjens</a:t>
            </a:r>
            <a:r>
              <a:rPr lang="en-GB" dirty="0"/>
              <a:t> and </a:t>
            </a:r>
            <a:r>
              <a:rPr lang="en-GB" dirty="0" err="1"/>
              <a:t>Taguma</a:t>
            </a:r>
            <a:r>
              <a:rPr lang="en-GB" dirty="0"/>
              <a:t>, 2010). </a:t>
            </a:r>
          </a:p>
          <a:p>
            <a:pPr marL="228600" indent="-228600">
              <a:buAutoNum type="arabicPlain" startAt="2"/>
            </a:pPr>
            <a:r>
              <a:rPr lang="en-GB" dirty="0"/>
              <a:t>Process quality consists of what children actually experience in their programmes – that which happens within a setting. These experiences are thought to have an influence on children’s well-being and development (</a:t>
            </a:r>
            <a:r>
              <a:rPr lang="en-GB" dirty="0" err="1"/>
              <a:t>Litjens</a:t>
            </a:r>
            <a:r>
              <a:rPr lang="en-GB" dirty="0"/>
              <a:t> and </a:t>
            </a:r>
            <a:r>
              <a:rPr lang="en-GB" dirty="0" err="1"/>
              <a:t>Taguma</a:t>
            </a:r>
            <a:r>
              <a:rPr lang="en-GB" dirty="0"/>
              <a:t>, 2010).</a:t>
            </a:r>
          </a:p>
          <a:p>
            <a:pPr marL="228600" indent="-228600">
              <a:buAutoNum type="arabicPlain" startAt="2"/>
            </a:pPr>
            <a:endParaRPr lang="en-GB" dirty="0"/>
          </a:p>
          <a:p>
            <a:pPr marL="228600" indent="-228600">
              <a:buAutoNum type="arabicPlain" startAt="2"/>
            </a:pPr>
            <a:r>
              <a:rPr lang="en-GB" dirty="0" err="1"/>
              <a:t>Litjens</a:t>
            </a:r>
            <a:r>
              <a:rPr lang="en-GB" dirty="0"/>
              <a:t>, I. and M. </a:t>
            </a:r>
            <a:r>
              <a:rPr lang="en-GB" dirty="0" err="1"/>
              <a:t>Taguma</a:t>
            </a:r>
            <a:r>
              <a:rPr lang="en-GB" dirty="0"/>
              <a:t> (2010), “Revised Literature Overview for the 7th Meeting of the Network on Early Childhood Education and Care”, Paris: OECD. </a:t>
            </a:r>
          </a:p>
        </p:txBody>
      </p:sp>
      <p:sp>
        <p:nvSpPr>
          <p:cNvPr id="4" name="Slide Number Placeholder 3"/>
          <p:cNvSpPr>
            <a:spLocks noGrp="1"/>
          </p:cNvSpPr>
          <p:nvPr>
            <p:ph type="sldNum" sz="quarter" idx="10"/>
          </p:nvPr>
        </p:nvSpPr>
        <p:spPr/>
        <p:txBody>
          <a:bodyPr/>
          <a:lstStyle/>
          <a:p>
            <a:pPr>
              <a:defRPr/>
            </a:pPr>
            <a:fld id="{70D50DA6-70A5-41DD-B637-20E2AA61D195}" type="slidenum">
              <a:rPr lang="en-GB" altLang="en-US" smtClean="0"/>
              <a:pPr>
                <a:defRPr/>
              </a:pPr>
              <a:t>8</a:t>
            </a:fld>
            <a:endParaRPr lang="en-GB" altLang="en-US"/>
          </a:p>
        </p:txBody>
      </p:sp>
    </p:spTree>
    <p:extLst>
      <p:ext uri="{BB962C8B-B14F-4D97-AF65-F5344CB8AC3E}">
        <p14:creationId xmlns:p14="http://schemas.microsoft.com/office/powerpoint/2010/main" val="40136036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descr="UEL BRANDING DEVICE MASTER rgb.png"/>
          <p:cNvPicPr>
            <a:picLocks noChangeAspect="1"/>
          </p:cNvPicPr>
          <p:nvPr userDrawn="1"/>
        </p:nvPicPr>
        <p:blipFill>
          <a:blip r:embed="rId2">
            <a:extLst>
              <a:ext uri="{28A0092B-C50C-407E-A947-70E740481C1C}">
                <a14:useLocalDpi xmlns:a14="http://schemas.microsoft.com/office/drawing/2010/main" val="0"/>
              </a:ext>
            </a:extLst>
          </a:blip>
          <a:srcRect l="19531" r="16547" b="15623"/>
          <a:stretch>
            <a:fillRect/>
          </a:stretch>
        </p:blipFill>
        <p:spPr bwMode="auto">
          <a:xfrm>
            <a:off x="3486150" y="5175250"/>
            <a:ext cx="5845175"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lvl1pPr algn="ctr">
              <a:defRPr/>
            </a:lvl1p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2808755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descr="UEL BRANDING DEVICE MASTER rgb.png"/>
          <p:cNvPicPr>
            <a:picLocks noChangeAspect="1"/>
          </p:cNvPicPr>
          <p:nvPr userDrawn="1"/>
        </p:nvPicPr>
        <p:blipFill>
          <a:blip r:embed="rId2">
            <a:extLst>
              <a:ext uri="{28A0092B-C50C-407E-A947-70E740481C1C}">
                <a14:useLocalDpi xmlns:a14="http://schemas.microsoft.com/office/drawing/2010/main" val="0"/>
              </a:ext>
            </a:extLst>
          </a:blip>
          <a:srcRect l="19531" r="16547" b="15623"/>
          <a:stretch>
            <a:fillRect/>
          </a:stretch>
        </p:blipFill>
        <p:spPr bwMode="auto">
          <a:xfrm>
            <a:off x="4857750" y="5572125"/>
            <a:ext cx="4384675"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9185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3" descr="UEL BRANDING DEVICE MASTER rgb.png"/>
          <p:cNvPicPr>
            <a:picLocks noChangeAspect="1"/>
          </p:cNvPicPr>
          <p:nvPr userDrawn="1"/>
        </p:nvPicPr>
        <p:blipFill>
          <a:blip r:embed="rId2">
            <a:extLst>
              <a:ext uri="{28A0092B-C50C-407E-A947-70E740481C1C}">
                <a14:useLocalDpi xmlns:a14="http://schemas.microsoft.com/office/drawing/2010/main" val="0"/>
              </a:ext>
            </a:extLst>
          </a:blip>
          <a:srcRect l="19531" r="16547" b="15623"/>
          <a:stretch>
            <a:fillRect/>
          </a:stretch>
        </p:blipFill>
        <p:spPr bwMode="auto">
          <a:xfrm>
            <a:off x="3486150" y="5175250"/>
            <a:ext cx="5845175"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7772400" cy="1362075"/>
          </a:xfrm>
        </p:spPr>
        <p:txBody>
          <a:bodyPr anchor="t"/>
          <a:lstStyle>
            <a:lvl1pPr algn="l">
              <a:defRPr sz="4000" b="0" cap="none" baseline="0"/>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97216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3" descr="UEL BRANDING DEVICE MASTER rgb.png"/>
          <p:cNvPicPr>
            <a:picLocks noChangeAspect="1"/>
          </p:cNvPicPr>
          <p:nvPr userDrawn="1"/>
        </p:nvPicPr>
        <p:blipFill>
          <a:blip r:embed="rId2">
            <a:extLst>
              <a:ext uri="{28A0092B-C50C-407E-A947-70E740481C1C}">
                <a14:useLocalDpi xmlns:a14="http://schemas.microsoft.com/office/drawing/2010/main" val="0"/>
              </a:ext>
            </a:extLst>
          </a:blip>
          <a:srcRect l="19531" r="16547" b="15623"/>
          <a:stretch>
            <a:fillRect/>
          </a:stretch>
        </p:blipFill>
        <p:spPr bwMode="auto">
          <a:xfrm>
            <a:off x="4857750" y="5572125"/>
            <a:ext cx="4384675"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l">
              <a:defRPr/>
            </a:lvl1p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29022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3" descr="UEL BRANDING DEVICE MASTER rgb.png"/>
          <p:cNvPicPr>
            <a:picLocks noChangeAspect="1"/>
          </p:cNvPicPr>
          <p:nvPr userDrawn="1"/>
        </p:nvPicPr>
        <p:blipFill>
          <a:blip r:embed="rId2">
            <a:extLst>
              <a:ext uri="{28A0092B-C50C-407E-A947-70E740481C1C}">
                <a14:useLocalDpi xmlns:a14="http://schemas.microsoft.com/office/drawing/2010/main" val="0"/>
              </a:ext>
            </a:extLst>
          </a:blip>
          <a:srcRect l="19531" r="16547" b="15623"/>
          <a:stretch>
            <a:fillRect/>
          </a:stretch>
        </p:blipFill>
        <p:spPr bwMode="auto">
          <a:xfrm>
            <a:off x="4857750" y="5572125"/>
            <a:ext cx="4384675"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l">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44574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3" descr="UEL BRANDING DEVICE MASTER rgb.png"/>
          <p:cNvPicPr>
            <a:picLocks noChangeAspect="1"/>
          </p:cNvPicPr>
          <p:nvPr userDrawn="1"/>
        </p:nvPicPr>
        <p:blipFill>
          <a:blip r:embed="rId2">
            <a:extLst>
              <a:ext uri="{28A0092B-C50C-407E-A947-70E740481C1C}">
                <a14:useLocalDpi xmlns:a14="http://schemas.microsoft.com/office/drawing/2010/main" val="0"/>
              </a:ext>
            </a:extLst>
          </a:blip>
          <a:srcRect l="19531" r="16547" b="15623"/>
          <a:stretch>
            <a:fillRect/>
          </a:stretch>
        </p:blipFill>
        <p:spPr bwMode="auto">
          <a:xfrm>
            <a:off x="3486150" y="5175250"/>
            <a:ext cx="5845175"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524036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3" descr="UEL BRANDING DEVICE MASTER rgb.png"/>
          <p:cNvPicPr>
            <a:picLocks noChangeAspect="1"/>
          </p:cNvPicPr>
          <p:nvPr userDrawn="1"/>
        </p:nvPicPr>
        <p:blipFill>
          <a:blip r:embed="rId2">
            <a:extLst>
              <a:ext uri="{28A0092B-C50C-407E-A947-70E740481C1C}">
                <a14:useLocalDpi xmlns:a14="http://schemas.microsoft.com/office/drawing/2010/main" val="0"/>
              </a:ext>
            </a:extLst>
          </a:blip>
          <a:srcRect l="19531" r="16547" b="15623"/>
          <a:stretch>
            <a:fillRect/>
          </a:stretch>
        </p:blipFill>
        <p:spPr bwMode="auto">
          <a:xfrm>
            <a:off x="3486150" y="5175250"/>
            <a:ext cx="5845175"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0892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3" descr="UEL BRANDING DEVICE MASTER rgb.png"/>
          <p:cNvPicPr>
            <a:picLocks noChangeAspect="1"/>
          </p:cNvPicPr>
          <p:nvPr userDrawn="1"/>
        </p:nvPicPr>
        <p:blipFill>
          <a:blip r:embed="rId2">
            <a:extLst>
              <a:ext uri="{28A0092B-C50C-407E-A947-70E740481C1C}">
                <a14:useLocalDpi xmlns:a14="http://schemas.microsoft.com/office/drawing/2010/main" val="0"/>
              </a:ext>
            </a:extLst>
          </a:blip>
          <a:srcRect l="19531" r="16547" b="15623"/>
          <a:stretch>
            <a:fillRect/>
          </a:stretch>
        </p:blipFill>
        <p:spPr bwMode="auto">
          <a:xfrm>
            <a:off x="4857750" y="5572125"/>
            <a:ext cx="4384675"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1"/>
            <a:ext cx="5111750" cy="537052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82000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3" descr="UEL BRANDING DEVICE MASTER rgb.png"/>
          <p:cNvPicPr>
            <a:picLocks noChangeAspect="1"/>
          </p:cNvPicPr>
          <p:nvPr userDrawn="1"/>
        </p:nvPicPr>
        <p:blipFill>
          <a:blip r:embed="rId2">
            <a:extLst>
              <a:ext uri="{28A0092B-C50C-407E-A947-70E740481C1C}">
                <a14:useLocalDpi xmlns:a14="http://schemas.microsoft.com/office/drawing/2010/main" val="0"/>
              </a:ext>
            </a:extLst>
          </a:blip>
          <a:srcRect l="19531" r="16547" b="15623"/>
          <a:stretch>
            <a:fillRect/>
          </a:stretch>
        </p:blipFill>
        <p:spPr bwMode="auto">
          <a:xfrm>
            <a:off x="4857750" y="5572125"/>
            <a:ext cx="4384675"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5367338"/>
            <a:ext cx="5486400" cy="27624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692229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3" descr="UEL BRANDING DEVICE MASTER rgb.png"/>
          <p:cNvPicPr>
            <a:picLocks noChangeAspect="1"/>
          </p:cNvPicPr>
          <p:nvPr userDrawn="1"/>
        </p:nvPicPr>
        <p:blipFill>
          <a:blip r:embed="rId2">
            <a:extLst>
              <a:ext uri="{28A0092B-C50C-407E-A947-70E740481C1C}">
                <a14:useLocalDpi xmlns:a14="http://schemas.microsoft.com/office/drawing/2010/main" val="0"/>
              </a:ext>
            </a:extLst>
          </a:blip>
          <a:srcRect l="19531" r="16547" b="15623"/>
          <a:stretch>
            <a:fillRect/>
          </a:stretch>
        </p:blipFill>
        <p:spPr bwMode="auto">
          <a:xfrm>
            <a:off x="4857750" y="5572125"/>
            <a:ext cx="4384675"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01634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3" descr="UEL BRANDING DEVICE MASTER rgb.png"/>
          <p:cNvPicPr>
            <a:picLocks noChangeAspect="1"/>
          </p:cNvPicPr>
          <p:nvPr userDrawn="1"/>
        </p:nvPicPr>
        <p:blipFill>
          <a:blip r:embed="rId2">
            <a:extLst>
              <a:ext uri="{28A0092B-C50C-407E-A947-70E740481C1C}">
                <a14:useLocalDpi xmlns:a14="http://schemas.microsoft.com/office/drawing/2010/main" val="0"/>
              </a:ext>
            </a:extLst>
          </a:blip>
          <a:srcRect l="19531" r="16547" b="15623"/>
          <a:stretch>
            <a:fillRect/>
          </a:stretch>
        </p:blipFill>
        <p:spPr bwMode="auto">
          <a:xfrm>
            <a:off x="4857750" y="5572125"/>
            <a:ext cx="4384675"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85441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descr="UEL BRANDING DEVICE MASTER rgb.png"/>
          <p:cNvPicPr>
            <a:picLocks noChangeAspect="1"/>
          </p:cNvPicPr>
          <p:nvPr userDrawn="1"/>
        </p:nvPicPr>
        <p:blipFill>
          <a:blip r:embed="rId2">
            <a:extLst>
              <a:ext uri="{28A0092B-C50C-407E-A947-70E740481C1C}">
                <a14:useLocalDpi xmlns:a14="http://schemas.microsoft.com/office/drawing/2010/main" val="0"/>
              </a:ext>
            </a:extLst>
          </a:blip>
          <a:srcRect l="19531" r="16547" b="15623"/>
          <a:stretch>
            <a:fillRect/>
          </a:stretch>
        </p:blipFill>
        <p:spPr bwMode="auto">
          <a:xfrm>
            <a:off x="3486150" y="5175250"/>
            <a:ext cx="5845175"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5" name="Date Placeholder 3"/>
          <p:cNvSpPr>
            <a:spLocks noGrp="1"/>
          </p:cNvSpPr>
          <p:nvPr>
            <p:ph type="dt" sz="half" idx="10"/>
          </p:nvPr>
        </p:nvSpPr>
        <p:spPr/>
        <p:txBody>
          <a:bodyPr/>
          <a:lstStyle>
            <a:lvl1pPr>
              <a:defRPr/>
            </a:lvl1pPr>
          </a:lstStyle>
          <a:p>
            <a:pPr>
              <a:defRPr/>
            </a:pPr>
            <a:fld id="{DC8F3DD8-FF6E-46A1-9552-5A5EFA5D8CE5}" type="datetime1">
              <a:rPr lang="en-GB"/>
              <a:pPr>
                <a:defRPr/>
              </a:pPr>
              <a:t>01/10/2019</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t>Dr Jenny Robson</a:t>
            </a:r>
          </a:p>
        </p:txBody>
      </p:sp>
      <p:sp>
        <p:nvSpPr>
          <p:cNvPr id="7" name="Slide Number Placeholder 5"/>
          <p:cNvSpPr>
            <a:spLocks noGrp="1"/>
          </p:cNvSpPr>
          <p:nvPr>
            <p:ph type="sldNum" sz="quarter" idx="12"/>
          </p:nvPr>
        </p:nvSpPr>
        <p:spPr/>
        <p:txBody>
          <a:bodyPr/>
          <a:lstStyle>
            <a:lvl1pPr>
              <a:defRPr smtClean="0"/>
            </a:lvl1pPr>
          </a:lstStyle>
          <a:p>
            <a:pPr>
              <a:defRPr/>
            </a:pPr>
            <a:fld id="{F5D641C0-C08D-4C0F-B353-8F2CC1603416}" type="slidenum">
              <a:rPr lang="en-GB" altLang="en-US"/>
              <a:pPr>
                <a:defRPr/>
              </a:pPr>
              <a:t>‹#›</a:t>
            </a:fld>
            <a:endParaRPr lang="en-GB" altLang="en-US"/>
          </a:p>
        </p:txBody>
      </p:sp>
    </p:spTree>
    <p:extLst>
      <p:ext uri="{BB962C8B-B14F-4D97-AF65-F5344CB8AC3E}">
        <p14:creationId xmlns:p14="http://schemas.microsoft.com/office/powerpoint/2010/main" val="4098948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6" descr="UEL BRANDING DEVICE MASTER rgb.png"/>
          <p:cNvPicPr>
            <a:picLocks noChangeAspect="1"/>
          </p:cNvPicPr>
          <p:nvPr userDrawn="1"/>
        </p:nvPicPr>
        <p:blipFill>
          <a:blip r:embed="rId2">
            <a:extLst>
              <a:ext uri="{28A0092B-C50C-407E-A947-70E740481C1C}">
                <a14:useLocalDpi xmlns:a14="http://schemas.microsoft.com/office/drawing/2010/main" val="0"/>
              </a:ext>
            </a:extLst>
          </a:blip>
          <a:srcRect l="19531" r="16547" b="15623"/>
          <a:stretch>
            <a:fillRect/>
          </a:stretch>
        </p:blipFill>
        <p:spPr bwMode="auto">
          <a:xfrm>
            <a:off x="4857750" y="5572125"/>
            <a:ext cx="4384675"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BA7BDA3D-3ECA-4120-B03F-FB55399C90CE}" type="datetime1">
              <a:rPr lang="en-GB"/>
              <a:pPr>
                <a:defRPr/>
              </a:pPr>
              <a:t>01/10/2019</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t>Dr Jenny Robson</a:t>
            </a:r>
          </a:p>
        </p:txBody>
      </p:sp>
      <p:sp>
        <p:nvSpPr>
          <p:cNvPr id="7" name="Slide Number Placeholder 5"/>
          <p:cNvSpPr>
            <a:spLocks noGrp="1"/>
          </p:cNvSpPr>
          <p:nvPr>
            <p:ph type="sldNum" sz="quarter" idx="12"/>
          </p:nvPr>
        </p:nvSpPr>
        <p:spPr/>
        <p:txBody>
          <a:bodyPr/>
          <a:lstStyle>
            <a:lvl1pPr>
              <a:defRPr smtClean="0"/>
            </a:lvl1pPr>
          </a:lstStyle>
          <a:p>
            <a:pPr>
              <a:defRPr/>
            </a:pPr>
            <a:fld id="{82A0C779-BC1D-482A-9203-129C146D461D}" type="slidenum">
              <a:rPr lang="en-GB" altLang="en-US"/>
              <a:pPr>
                <a:defRPr/>
              </a:pPr>
              <a:t>‹#›</a:t>
            </a:fld>
            <a:endParaRPr lang="en-GB" altLang="en-US"/>
          </a:p>
        </p:txBody>
      </p:sp>
    </p:spTree>
    <p:extLst>
      <p:ext uri="{BB962C8B-B14F-4D97-AF65-F5344CB8AC3E}">
        <p14:creationId xmlns:p14="http://schemas.microsoft.com/office/powerpoint/2010/main" val="585219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6" descr="UEL BRANDING DEVICE MASTER rgb.png"/>
          <p:cNvPicPr>
            <a:picLocks noChangeAspect="1"/>
          </p:cNvPicPr>
          <p:nvPr userDrawn="1"/>
        </p:nvPicPr>
        <p:blipFill>
          <a:blip r:embed="rId2">
            <a:extLst>
              <a:ext uri="{28A0092B-C50C-407E-A947-70E740481C1C}">
                <a14:useLocalDpi xmlns:a14="http://schemas.microsoft.com/office/drawing/2010/main" val="0"/>
              </a:ext>
            </a:extLst>
          </a:blip>
          <a:srcRect l="19531" r="16547" b="15623"/>
          <a:stretch>
            <a:fillRect/>
          </a:stretch>
        </p:blipFill>
        <p:spPr bwMode="auto">
          <a:xfrm>
            <a:off x="3486150" y="5175250"/>
            <a:ext cx="5845175"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B11C26B-C6F5-4A62-A499-D2C404CB4540}" type="datetime1">
              <a:rPr lang="en-GB"/>
              <a:pPr>
                <a:defRPr/>
              </a:pPr>
              <a:t>01/10/2019</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t>Dr Jenny Robson</a:t>
            </a:r>
          </a:p>
        </p:txBody>
      </p:sp>
      <p:sp>
        <p:nvSpPr>
          <p:cNvPr id="7" name="Slide Number Placeholder 5"/>
          <p:cNvSpPr>
            <a:spLocks noGrp="1"/>
          </p:cNvSpPr>
          <p:nvPr>
            <p:ph type="sldNum" sz="quarter" idx="12"/>
          </p:nvPr>
        </p:nvSpPr>
        <p:spPr/>
        <p:txBody>
          <a:bodyPr/>
          <a:lstStyle>
            <a:lvl1pPr>
              <a:defRPr smtClean="0"/>
            </a:lvl1pPr>
          </a:lstStyle>
          <a:p>
            <a:pPr>
              <a:defRPr/>
            </a:pPr>
            <a:fld id="{09D6D41D-B3F9-4EBF-AE50-717325A74E11}" type="slidenum">
              <a:rPr lang="en-GB" altLang="en-US"/>
              <a:pPr>
                <a:defRPr/>
              </a:pPr>
              <a:t>‹#›</a:t>
            </a:fld>
            <a:endParaRPr lang="en-GB" altLang="en-US"/>
          </a:p>
        </p:txBody>
      </p:sp>
    </p:spTree>
    <p:extLst>
      <p:ext uri="{BB962C8B-B14F-4D97-AF65-F5344CB8AC3E}">
        <p14:creationId xmlns:p14="http://schemas.microsoft.com/office/powerpoint/2010/main" val="3038363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3" descr="UEL BRANDING DEVICE MASTER rgb.png"/>
          <p:cNvPicPr>
            <a:picLocks noChangeAspect="1"/>
          </p:cNvPicPr>
          <p:nvPr userDrawn="1"/>
        </p:nvPicPr>
        <p:blipFill>
          <a:blip r:embed="rId2">
            <a:extLst>
              <a:ext uri="{28A0092B-C50C-407E-A947-70E740481C1C}">
                <a14:useLocalDpi xmlns:a14="http://schemas.microsoft.com/office/drawing/2010/main" val="0"/>
              </a:ext>
            </a:extLst>
          </a:blip>
          <a:srcRect l="19531" r="16547" b="15623"/>
          <a:stretch>
            <a:fillRect/>
          </a:stretch>
        </p:blipFill>
        <p:spPr bwMode="auto">
          <a:xfrm>
            <a:off x="4857750" y="5572125"/>
            <a:ext cx="4384675"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Date Placeholder 4"/>
          <p:cNvSpPr>
            <a:spLocks noGrp="1"/>
          </p:cNvSpPr>
          <p:nvPr>
            <p:ph type="dt" sz="half" idx="10"/>
          </p:nvPr>
        </p:nvSpPr>
        <p:spPr/>
        <p:txBody>
          <a:bodyPr/>
          <a:lstStyle>
            <a:lvl1pPr>
              <a:defRPr/>
            </a:lvl1pPr>
          </a:lstStyle>
          <a:p>
            <a:pPr>
              <a:defRPr/>
            </a:pPr>
            <a:fld id="{725B3337-0E49-4D6D-BAC4-BB2E3246CAC2}" type="datetime1">
              <a:rPr lang="en-GB"/>
              <a:pPr>
                <a:defRPr/>
              </a:pPr>
              <a:t>01/10/2019</a:t>
            </a:fld>
            <a:endParaRPr lang="en-GB"/>
          </a:p>
        </p:txBody>
      </p:sp>
      <p:sp>
        <p:nvSpPr>
          <p:cNvPr id="7" name="Footer Placeholder 5"/>
          <p:cNvSpPr>
            <a:spLocks noGrp="1"/>
          </p:cNvSpPr>
          <p:nvPr>
            <p:ph type="ftr" sz="quarter" idx="11"/>
          </p:nvPr>
        </p:nvSpPr>
        <p:spPr/>
        <p:txBody>
          <a:bodyPr/>
          <a:lstStyle>
            <a:lvl1pPr>
              <a:defRPr/>
            </a:lvl1pPr>
          </a:lstStyle>
          <a:p>
            <a:pPr>
              <a:defRPr/>
            </a:pPr>
            <a:r>
              <a:rPr lang="en-GB"/>
              <a:t>Dr Jenny Robson</a:t>
            </a:r>
          </a:p>
        </p:txBody>
      </p:sp>
      <p:sp>
        <p:nvSpPr>
          <p:cNvPr id="8" name="Slide Number Placeholder 6"/>
          <p:cNvSpPr>
            <a:spLocks noGrp="1"/>
          </p:cNvSpPr>
          <p:nvPr>
            <p:ph type="sldNum" sz="quarter" idx="12"/>
          </p:nvPr>
        </p:nvSpPr>
        <p:spPr/>
        <p:txBody>
          <a:bodyPr/>
          <a:lstStyle>
            <a:lvl1pPr>
              <a:defRPr smtClean="0"/>
            </a:lvl1pPr>
          </a:lstStyle>
          <a:p>
            <a:pPr>
              <a:defRPr/>
            </a:pPr>
            <a:fld id="{AEB6CBF6-7449-40C1-875B-60B703222329}" type="slidenum">
              <a:rPr lang="en-GB" altLang="en-US"/>
              <a:pPr>
                <a:defRPr/>
              </a:pPr>
              <a:t>‹#›</a:t>
            </a:fld>
            <a:endParaRPr lang="en-GB" altLang="en-US"/>
          </a:p>
        </p:txBody>
      </p:sp>
    </p:spTree>
    <p:extLst>
      <p:ext uri="{BB962C8B-B14F-4D97-AF65-F5344CB8AC3E}">
        <p14:creationId xmlns:p14="http://schemas.microsoft.com/office/powerpoint/2010/main" val="17560649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3" descr="UEL BRANDING DEVICE MASTER rgb.png"/>
          <p:cNvPicPr>
            <a:picLocks noChangeAspect="1"/>
          </p:cNvPicPr>
          <p:nvPr userDrawn="1"/>
        </p:nvPicPr>
        <p:blipFill>
          <a:blip r:embed="rId2">
            <a:extLst>
              <a:ext uri="{28A0092B-C50C-407E-A947-70E740481C1C}">
                <a14:useLocalDpi xmlns:a14="http://schemas.microsoft.com/office/drawing/2010/main" val="0"/>
              </a:ext>
            </a:extLst>
          </a:blip>
          <a:srcRect l="19531" r="16547" b="15623"/>
          <a:stretch>
            <a:fillRect/>
          </a:stretch>
        </p:blipFill>
        <p:spPr bwMode="auto">
          <a:xfrm>
            <a:off x="4857750" y="5572125"/>
            <a:ext cx="4384675"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Date Placeholder 6"/>
          <p:cNvSpPr>
            <a:spLocks noGrp="1"/>
          </p:cNvSpPr>
          <p:nvPr>
            <p:ph type="dt" sz="half" idx="10"/>
          </p:nvPr>
        </p:nvSpPr>
        <p:spPr/>
        <p:txBody>
          <a:bodyPr/>
          <a:lstStyle>
            <a:lvl1pPr>
              <a:defRPr/>
            </a:lvl1pPr>
          </a:lstStyle>
          <a:p>
            <a:pPr>
              <a:defRPr/>
            </a:pPr>
            <a:fld id="{4CEDAF57-858A-4D2D-ABF3-C3C95E7EF0C7}" type="datetime1">
              <a:rPr lang="en-GB"/>
              <a:pPr>
                <a:defRPr/>
              </a:pPr>
              <a:t>01/10/2019</a:t>
            </a:fld>
            <a:endParaRPr lang="en-GB"/>
          </a:p>
        </p:txBody>
      </p:sp>
      <p:sp>
        <p:nvSpPr>
          <p:cNvPr id="9" name="Footer Placeholder 7"/>
          <p:cNvSpPr>
            <a:spLocks noGrp="1"/>
          </p:cNvSpPr>
          <p:nvPr>
            <p:ph type="ftr" sz="quarter" idx="11"/>
          </p:nvPr>
        </p:nvSpPr>
        <p:spPr/>
        <p:txBody>
          <a:bodyPr/>
          <a:lstStyle>
            <a:lvl1pPr>
              <a:defRPr/>
            </a:lvl1pPr>
          </a:lstStyle>
          <a:p>
            <a:pPr>
              <a:defRPr/>
            </a:pPr>
            <a:r>
              <a:rPr lang="en-GB"/>
              <a:t>Dr Jenny Robson</a:t>
            </a:r>
          </a:p>
        </p:txBody>
      </p:sp>
      <p:sp>
        <p:nvSpPr>
          <p:cNvPr id="10" name="Slide Number Placeholder 8"/>
          <p:cNvSpPr>
            <a:spLocks noGrp="1"/>
          </p:cNvSpPr>
          <p:nvPr>
            <p:ph type="sldNum" sz="quarter" idx="12"/>
          </p:nvPr>
        </p:nvSpPr>
        <p:spPr/>
        <p:txBody>
          <a:bodyPr/>
          <a:lstStyle>
            <a:lvl1pPr>
              <a:defRPr smtClean="0"/>
            </a:lvl1pPr>
          </a:lstStyle>
          <a:p>
            <a:pPr>
              <a:defRPr/>
            </a:pPr>
            <a:fld id="{2B906FFE-5F74-4AD9-B703-93884175981B}" type="slidenum">
              <a:rPr lang="en-GB" altLang="en-US"/>
              <a:pPr>
                <a:defRPr/>
              </a:pPr>
              <a:t>‹#›</a:t>
            </a:fld>
            <a:endParaRPr lang="en-GB" altLang="en-US"/>
          </a:p>
        </p:txBody>
      </p:sp>
    </p:spTree>
    <p:extLst>
      <p:ext uri="{BB962C8B-B14F-4D97-AF65-F5344CB8AC3E}">
        <p14:creationId xmlns:p14="http://schemas.microsoft.com/office/powerpoint/2010/main" val="21448885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3" descr="UEL BRANDING DEVICE MASTER rgb.png"/>
          <p:cNvPicPr>
            <a:picLocks noChangeAspect="1"/>
          </p:cNvPicPr>
          <p:nvPr userDrawn="1"/>
        </p:nvPicPr>
        <p:blipFill>
          <a:blip r:embed="rId2">
            <a:extLst>
              <a:ext uri="{28A0092B-C50C-407E-A947-70E740481C1C}">
                <a14:useLocalDpi xmlns:a14="http://schemas.microsoft.com/office/drawing/2010/main" val="0"/>
              </a:ext>
            </a:extLst>
          </a:blip>
          <a:srcRect l="19531" r="16547" b="15623"/>
          <a:stretch>
            <a:fillRect/>
          </a:stretch>
        </p:blipFill>
        <p:spPr bwMode="auto">
          <a:xfrm>
            <a:off x="3486150" y="5175250"/>
            <a:ext cx="5845175"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GB"/>
          </a:p>
        </p:txBody>
      </p:sp>
      <p:sp>
        <p:nvSpPr>
          <p:cNvPr id="4" name="Date Placeholder 2"/>
          <p:cNvSpPr>
            <a:spLocks noGrp="1"/>
          </p:cNvSpPr>
          <p:nvPr>
            <p:ph type="dt" sz="half" idx="10"/>
          </p:nvPr>
        </p:nvSpPr>
        <p:spPr/>
        <p:txBody>
          <a:bodyPr/>
          <a:lstStyle>
            <a:lvl1pPr>
              <a:defRPr/>
            </a:lvl1pPr>
          </a:lstStyle>
          <a:p>
            <a:pPr>
              <a:defRPr/>
            </a:pPr>
            <a:fld id="{AC6F973C-4864-4660-9A7E-1675AC4C048C}" type="datetime1">
              <a:rPr lang="en-GB"/>
              <a:pPr>
                <a:defRPr/>
              </a:pPr>
              <a:t>01/10/2019</a:t>
            </a:fld>
            <a:endParaRPr lang="en-GB"/>
          </a:p>
        </p:txBody>
      </p:sp>
      <p:sp>
        <p:nvSpPr>
          <p:cNvPr id="5" name="Footer Placeholder 3"/>
          <p:cNvSpPr>
            <a:spLocks noGrp="1"/>
          </p:cNvSpPr>
          <p:nvPr>
            <p:ph type="ftr" sz="quarter" idx="11"/>
          </p:nvPr>
        </p:nvSpPr>
        <p:spPr/>
        <p:txBody>
          <a:bodyPr/>
          <a:lstStyle>
            <a:lvl1pPr>
              <a:defRPr/>
            </a:lvl1pPr>
          </a:lstStyle>
          <a:p>
            <a:pPr>
              <a:defRPr/>
            </a:pPr>
            <a:r>
              <a:rPr lang="en-GB"/>
              <a:t>Dr Jenny Robson</a:t>
            </a:r>
          </a:p>
        </p:txBody>
      </p:sp>
      <p:sp>
        <p:nvSpPr>
          <p:cNvPr id="6" name="Slide Number Placeholder 4"/>
          <p:cNvSpPr>
            <a:spLocks noGrp="1"/>
          </p:cNvSpPr>
          <p:nvPr>
            <p:ph type="sldNum" sz="quarter" idx="12"/>
          </p:nvPr>
        </p:nvSpPr>
        <p:spPr/>
        <p:txBody>
          <a:bodyPr/>
          <a:lstStyle>
            <a:lvl1pPr>
              <a:defRPr smtClean="0"/>
            </a:lvl1pPr>
          </a:lstStyle>
          <a:p>
            <a:pPr>
              <a:defRPr/>
            </a:pPr>
            <a:fld id="{BA1B118C-141C-4E8D-9A3B-DF8D911A6F38}" type="slidenum">
              <a:rPr lang="en-GB" altLang="en-US"/>
              <a:pPr>
                <a:defRPr/>
              </a:pPr>
              <a:t>‹#›</a:t>
            </a:fld>
            <a:endParaRPr lang="en-GB" altLang="en-US"/>
          </a:p>
        </p:txBody>
      </p:sp>
    </p:spTree>
    <p:extLst>
      <p:ext uri="{BB962C8B-B14F-4D97-AF65-F5344CB8AC3E}">
        <p14:creationId xmlns:p14="http://schemas.microsoft.com/office/powerpoint/2010/main" val="2965907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3" descr="UEL BRANDING DEVICE MASTER rgb.png"/>
          <p:cNvPicPr>
            <a:picLocks noChangeAspect="1"/>
          </p:cNvPicPr>
          <p:nvPr userDrawn="1"/>
        </p:nvPicPr>
        <p:blipFill>
          <a:blip r:embed="rId2">
            <a:extLst>
              <a:ext uri="{28A0092B-C50C-407E-A947-70E740481C1C}">
                <a14:useLocalDpi xmlns:a14="http://schemas.microsoft.com/office/drawing/2010/main" val="0"/>
              </a:ext>
            </a:extLst>
          </a:blip>
          <a:srcRect l="19531" r="16547" b="15623"/>
          <a:stretch>
            <a:fillRect/>
          </a:stretch>
        </p:blipFill>
        <p:spPr bwMode="auto">
          <a:xfrm>
            <a:off x="3486150" y="5175250"/>
            <a:ext cx="5845175"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1"/>
          <p:cNvSpPr>
            <a:spLocks noGrp="1"/>
          </p:cNvSpPr>
          <p:nvPr>
            <p:ph type="dt" sz="half" idx="10"/>
          </p:nvPr>
        </p:nvSpPr>
        <p:spPr/>
        <p:txBody>
          <a:bodyPr/>
          <a:lstStyle>
            <a:lvl1pPr>
              <a:defRPr/>
            </a:lvl1pPr>
          </a:lstStyle>
          <a:p>
            <a:pPr>
              <a:defRPr/>
            </a:pPr>
            <a:fld id="{1278D759-946E-4904-A6DA-4452E1148F2C}" type="datetime1">
              <a:rPr lang="en-GB"/>
              <a:pPr>
                <a:defRPr/>
              </a:pPr>
              <a:t>01/10/2019</a:t>
            </a:fld>
            <a:endParaRPr lang="en-GB"/>
          </a:p>
        </p:txBody>
      </p:sp>
      <p:sp>
        <p:nvSpPr>
          <p:cNvPr id="4" name="Footer Placeholder 2"/>
          <p:cNvSpPr>
            <a:spLocks noGrp="1"/>
          </p:cNvSpPr>
          <p:nvPr>
            <p:ph type="ftr" sz="quarter" idx="11"/>
          </p:nvPr>
        </p:nvSpPr>
        <p:spPr/>
        <p:txBody>
          <a:bodyPr/>
          <a:lstStyle>
            <a:lvl1pPr>
              <a:defRPr/>
            </a:lvl1pPr>
          </a:lstStyle>
          <a:p>
            <a:pPr>
              <a:defRPr/>
            </a:pPr>
            <a:r>
              <a:rPr lang="en-GB"/>
              <a:t>Dr Jenny Robson</a:t>
            </a:r>
          </a:p>
        </p:txBody>
      </p:sp>
      <p:sp>
        <p:nvSpPr>
          <p:cNvPr id="5" name="Slide Number Placeholder 3"/>
          <p:cNvSpPr>
            <a:spLocks noGrp="1"/>
          </p:cNvSpPr>
          <p:nvPr>
            <p:ph type="sldNum" sz="quarter" idx="12"/>
          </p:nvPr>
        </p:nvSpPr>
        <p:spPr/>
        <p:txBody>
          <a:bodyPr/>
          <a:lstStyle>
            <a:lvl1pPr>
              <a:defRPr smtClean="0"/>
            </a:lvl1pPr>
          </a:lstStyle>
          <a:p>
            <a:pPr>
              <a:defRPr/>
            </a:pPr>
            <a:fld id="{07CECBA8-AD9B-4D27-8D5E-0450A7C6FF51}" type="slidenum">
              <a:rPr lang="en-GB" altLang="en-US"/>
              <a:pPr>
                <a:defRPr/>
              </a:pPr>
              <a:t>‹#›</a:t>
            </a:fld>
            <a:endParaRPr lang="en-GB" altLang="en-US"/>
          </a:p>
        </p:txBody>
      </p:sp>
    </p:spTree>
    <p:extLst>
      <p:ext uri="{BB962C8B-B14F-4D97-AF65-F5344CB8AC3E}">
        <p14:creationId xmlns:p14="http://schemas.microsoft.com/office/powerpoint/2010/main" val="42254879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3" descr="UEL BRANDING DEVICE MASTER rgb.png"/>
          <p:cNvPicPr>
            <a:picLocks noChangeAspect="1"/>
          </p:cNvPicPr>
          <p:nvPr userDrawn="1"/>
        </p:nvPicPr>
        <p:blipFill>
          <a:blip r:embed="rId2">
            <a:extLst>
              <a:ext uri="{28A0092B-C50C-407E-A947-70E740481C1C}">
                <a14:useLocalDpi xmlns:a14="http://schemas.microsoft.com/office/drawing/2010/main" val="0"/>
              </a:ext>
            </a:extLst>
          </a:blip>
          <a:srcRect l="19531" r="16547" b="15623"/>
          <a:stretch>
            <a:fillRect/>
          </a:stretch>
        </p:blipFill>
        <p:spPr bwMode="auto">
          <a:xfrm>
            <a:off x="4857750" y="5572125"/>
            <a:ext cx="4384675"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fld id="{50C9EE89-0956-49D5-8A12-A2EA0E362571}" type="datetime1">
              <a:rPr lang="en-GB"/>
              <a:pPr>
                <a:defRPr/>
              </a:pPr>
              <a:t>01/10/2019</a:t>
            </a:fld>
            <a:endParaRPr lang="en-GB"/>
          </a:p>
        </p:txBody>
      </p:sp>
      <p:sp>
        <p:nvSpPr>
          <p:cNvPr id="7" name="Footer Placeholder 5"/>
          <p:cNvSpPr>
            <a:spLocks noGrp="1"/>
          </p:cNvSpPr>
          <p:nvPr>
            <p:ph type="ftr" sz="quarter" idx="11"/>
          </p:nvPr>
        </p:nvSpPr>
        <p:spPr/>
        <p:txBody>
          <a:bodyPr/>
          <a:lstStyle>
            <a:lvl1pPr>
              <a:defRPr/>
            </a:lvl1pPr>
          </a:lstStyle>
          <a:p>
            <a:pPr>
              <a:defRPr/>
            </a:pPr>
            <a:r>
              <a:rPr lang="en-GB"/>
              <a:t>Dr Jenny Robson</a:t>
            </a:r>
          </a:p>
        </p:txBody>
      </p:sp>
      <p:sp>
        <p:nvSpPr>
          <p:cNvPr id="8" name="Slide Number Placeholder 6"/>
          <p:cNvSpPr>
            <a:spLocks noGrp="1"/>
          </p:cNvSpPr>
          <p:nvPr>
            <p:ph type="sldNum" sz="quarter" idx="12"/>
          </p:nvPr>
        </p:nvSpPr>
        <p:spPr/>
        <p:txBody>
          <a:bodyPr/>
          <a:lstStyle>
            <a:lvl1pPr>
              <a:defRPr smtClean="0"/>
            </a:lvl1pPr>
          </a:lstStyle>
          <a:p>
            <a:pPr>
              <a:defRPr/>
            </a:pPr>
            <a:fld id="{7F009079-1139-45B0-AFCB-144905C0CC4C}" type="slidenum">
              <a:rPr lang="en-GB" altLang="en-US"/>
              <a:pPr>
                <a:defRPr/>
              </a:pPr>
              <a:t>‹#›</a:t>
            </a:fld>
            <a:endParaRPr lang="en-GB" altLang="en-US"/>
          </a:p>
        </p:txBody>
      </p:sp>
    </p:spTree>
    <p:extLst>
      <p:ext uri="{BB962C8B-B14F-4D97-AF65-F5344CB8AC3E}">
        <p14:creationId xmlns:p14="http://schemas.microsoft.com/office/powerpoint/2010/main" val="1360810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3" descr="UEL BRANDING DEVICE MASTER rgb.png"/>
          <p:cNvPicPr>
            <a:picLocks noChangeAspect="1"/>
          </p:cNvPicPr>
          <p:nvPr userDrawn="1"/>
        </p:nvPicPr>
        <p:blipFill>
          <a:blip r:embed="rId2">
            <a:extLst>
              <a:ext uri="{28A0092B-C50C-407E-A947-70E740481C1C}">
                <a14:useLocalDpi xmlns:a14="http://schemas.microsoft.com/office/drawing/2010/main" val="0"/>
              </a:ext>
            </a:extLst>
          </a:blip>
          <a:srcRect l="19531" r="16547" b="15623"/>
          <a:stretch>
            <a:fillRect/>
          </a:stretch>
        </p:blipFill>
        <p:spPr bwMode="auto">
          <a:xfrm>
            <a:off x="4857750" y="5572125"/>
            <a:ext cx="4384675"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fld id="{A3052FA1-E700-44A5-A4D6-73ADA6F0F9C0}" type="datetime1">
              <a:rPr lang="en-GB"/>
              <a:pPr>
                <a:defRPr/>
              </a:pPr>
              <a:t>01/10/2019</a:t>
            </a:fld>
            <a:endParaRPr lang="en-GB"/>
          </a:p>
        </p:txBody>
      </p:sp>
      <p:sp>
        <p:nvSpPr>
          <p:cNvPr id="7" name="Footer Placeholder 5"/>
          <p:cNvSpPr>
            <a:spLocks noGrp="1"/>
          </p:cNvSpPr>
          <p:nvPr>
            <p:ph type="ftr" sz="quarter" idx="11"/>
          </p:nvPr>
        </p:nvSpPr>
        <p:spPr/>
        <p:txBody>
          <a:bodyPr/>
          <a:lstStyle>
            <a:lvl1pPr>
              <a:defRPr/>
            </a:lvl1pPr>
          </a:lstStyle>
          <a:p>
            <a:pPr>
              <a:defRPr/>
            </a:pPr>
            <a:r>
              <a:rPr lang="en-GB"/>
              <a:t>Dr Jenny Robson</a:t>
            </a:r>
          </a:p>
        </p:txBody>
      </p:sp>
      <p:sp>
        <p:nvSpPr>
          <p:cNvPr id="8" name="Slide Number Placeholder 6"/>
          <p:cNvSpPr>
            <a:spLocks noGrp="1"/>
          </p:cNvSpPr>
          <p:nvPr>
            <p:ph type="sldNum" sz="quarter" idx="12"/>
          </p:nvPr>
        </p:nvSpPr>
        <p:spPr/>
        <p:txBody>
          <a:bodyPr/>
          <a:lstStyle>
            <a:lvl1pPr>
              <a:defRPr smtClean="0"/>
            </a:lvl1pPr>
          </a:lstStyle>
          <a:p>
            <a:pPr>
              <a:defRPr/>
            </a:pPr>
            <a:fld id="{A4EAEB4E-DFAC-42C7-95F7-B2764283313A}" type="slidenum">
              <a:rPr lang="en-GB" altLang="en-US"/>
              <a:pPr>
                <a:defRPr/>
              </a:pPr>
              <a:t>‹#›</a:t>
            </a:fld>
            <a:endParaRPr lang="en-GB" altLang="en-US"/>
          </a:p>
        </p:txBody>
      </p:sp>
    </p:spTree>
    <p:extLst>
      <p:ext uri="{BB962C8B-B14F-4D97-AF65-F5344CB8AC3E}">
        <p14:creationId xmlns:p14="http://schemas.microsoft.com/office/powerpoint/2010/main" val="33130831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6" descr="UEL BRANDING DEVICE MASTER rgb.png"/>
          <p:cNvPicPr>
            <a:picLocks noChangeAspect="1"/>
          </p:cNvPicPr>
          <p:nvPr userDrawn="1"/>
        </p:nvPicPr>
        <p:blipFill>
          <a:blip r:embed="rId2">
            <a:extLst>
              <a:ext uri="{28A0092B-C50C-407E-A947-70E740481C1C}">
                <a14:useLocalDpi xmlns:a14="http://schemas.microsoft.com/office/drawing/2010/main" val="0"/>
              </a:ext>
            </a:extLst>
          </a:blip>
          <a:srcRect l="19531" r="16547" b="15623"/>
          <a:stretch>
            <a:fillRect/>
          </a:stretch>
        </p:blipFill>
        <p:spPr bwMode="auto">
          <a:xfrm>
            <a:off x="4857750" y="5572125"/>
            <a:ext cx="4384675"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72E2C732-D537-4973-B6EA-C6C21EE6FD25}" type="datetime1">
              <a:rPr lang="en-GB"/>
              <a:pPr>
                <a:defRPr/>
              </a:pPr>
              <a:t>01/10/2019</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t>Dr Jenny Robson</a:t>
            </a:r>
          </a:p>
        </p:txBody>
      </p:sp>
      <p:sp>
        <p:nvSpPr>
          <p:cNvPr id="7" name="Slide Number Placeholder 5"/>
          <p:cNvSpPr>
            <a:spLocks noGrp="1"/>
          </p:cNvSpPr>
          <p:nvPr>
            <p:ph type="sldNum" sz="quarter" idx="12"/>
          </p:nvPr>
        </p:nvSpPr>
        <p:spPr/>
        <p:txBody>
          <a:bodyPr/>
          <a:lstStyle>
            <a:lvl1pPr>
              <a:defRPr smtClean="0"/>
            </a:lvl1pPr>
          </a:lstStyle>
          <a:p>
            <a:pPr>
              <a:defRPr/>
            </a:pPr>
            <a:fld id="{1582AD84-6506-4C37-85B2-CB952DAFE181}" type="slidenum">
              <a:rPr lang="en-GB" altLang="en-US"/>
              <a:pPr>
                <a:defRPr/>
              </a:pPr>
              <a:t>‹#›</a:t>
            </a:fld>
            <a:endParaRPr lang="en-GB" altLang="en-US"/>
          </a:p>
        </p:txBody>
      </p:sp>
    </p:spTree>
    <p:extLst>
      <p:ext uri="{BB962C8B-B14F-4D97-AF65-F5344CB8AC3E}">
        <p14:creationId xmlns:p14="http://schemas.microsoft.com/office/powerpoint/2010/main" val="16712344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6" descr="UEL BRANDING DEVICE MASTER rgb.png"/>
          <p:cNvPicPr>
            <a:picLocks noChangeAspect="1"/>
          </p:cNvPicPr>
          <p:nvPr userDrawn="1"/>
        </p:nvPicPr>
        <p:blipFill>
          <a:blip r:embed="rId2">
            <a:extLst>
              <a:ext uri="{28A0092B-C50C-407E-A947-70E740481C1C}">
                <a14:useLocalDpi xmlns:a14="http://schemas.microsoft.com/office/drawing/2010/main" val="0"/>
              </a:ext>
            </a:extLst>
          </a:blip>
          <a:srcRect l="19531" r="16547" b="15623"/>
          <a:stretch>
            <a:fillRect/>
          </a:stretch>
        </p:blipFill>
        <p:spPr bwMode="auto">
          <a:xfrm>
            <a:off x="4857750" y="5572125"/>
            <a:ext cx="4384675"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241539F9-5B29-4D1A-B60A-241925CA0D4A}" type="datetime1">
              <a:rPr lang="en-GB"/>
              <a:pPr>
                <a:defRPr/>
              </a:pPr>
              <a:t>01/10/2019</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t>Dr Jenny Robson</a:t>
            </a:r>
          </a:p>
        </p:txBody>
      </p:sp>
      <p:sp>
        <p:nvSpPr>
          <p:cNvPr id="7" name="Slide Number Placeholder 5"/>
          <p:cNvSpPr>
            <a:spLocks noGrp="1"/>
          </p:cNvSpPr>
          <p:nvPr>
            <p:ph type="sldNum" sz="quarter" idx="12"/>
          </p:nvPr>
        </p:nvSpPr>
        <p:spPr/>
        <p:txBody>
          <a:bodyPr/>
          <a:lstStyle>
            <a:lvl1pPr>
              <a:defRPr smtClean="0"/>
            </a:lvl1pPr>
          </a:lstStyle>
          <a:p>
            <a:pPr>
              <a:defRPr/>
            </a:pPr>
            <a:fld id="{EE886CAC-C9C3-4C27-8764-04245B3BE73C}" type="slidenum">
              <a:rPr lang="en-GB" altLang="en-US"/>
              <a:pPr>
                <a:defRPr/>
              </a:pPr>
              <a:t>‹#›</a:t>
            </a:fld>
            <a:endParaRPr lang="en-GB" altLang="en-US"/>
          </a:p>
        </p:txBody>
      </p:sp>
    </p:spTree>
    <p:extLst>
      <p:ext uri="{BB962C8B-B14F-4D97-AF65-F5344CB8AC3E}">
        <p14:creationId xmlns:p14="http://schemas.microsoft.com/office/powerpoint/2010/main" val="1243550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Tree>
  </p:cSld>
  <p:clrMap bg1="lt1" tx1="dk1" bg2="lt2" tx2="dk2" accent1="accent1" accent2="accent2" accent3="accent3" accent4="accent4" accent5="accent5" accent6="accent6" hlink="hlink" folHlink="folHlink"/>
  <p:sldLayoutIdLst>
    <p:sldLayoutId id="2147485535" r:id="rId1"/>
    <p:sldLayoutId id="2147485536" r:id="rId2"/>
    <p:sldLayoutId id="2147485537" r:id="rId3"/>
    <p:sldLayoutId id="2147485538" r:id="rId4"/>
    <p:sldLayoutId id="2147485539" r:id="rId5"/>
    <p:sldLayoutId id="2147485540" r:id="rId6"/>
    <p:sldLayoutId id="2147485541" r:id="rId7"/>
    <p:sldLayoutId id="2147485542" r:id="rId8"/>
    <p:sldLayoutId id="2147485543" r:id="rId9"/>
    <p:sldLayoutId id="2147485544" r:id="rId10"/>
    <p:sldLayoutId id="2147485545" r:id="rId11"/>
  </p:sldLayoutIdLst>
  <p:hf sldNum="0" hdr="0" dt="0"/>
  <p:txStyles>
    <p:titleStyle>
      <a:lvl1pPr algn="l"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400">
          <a:solidFill>
            <a:schemeClr val="tx1"/>
          </a:solidFill>
          <a:latin typeface="Arial" pitchFamily="34" charset="0"/>
          <a:ea typeface="MS PGothic" panose="020B0600070205080204" pitchFamily="34" charset="-128"/>
          <a:cs typeface="ＭＳ Ｐゴシック" charset="0"/>
        </a:defRPr>
      </a:lvl2pPr>
      <a:lvl3pPr algn="l" rtl="0" eaLnBrk="0" fontAlgn="base" hangingPunct="0">
        <a:spcBef>
          <a:spcPct val="0"/>
        </a:spcBef>
        <a:spcAft>
          <a:spcPct val="0"/>
        </a:spcAft>
        <a:defRPr sz="4400">
          <a:solidFill>
            <a:schemeClr val="tx1"/>
          </a:solidFill>
          <a:latin typeface="Arial" pitchFamily="34" charset="0"/>
          <a:ea typeface="MS PGothic" panose="020B0600070205080204" pitchFamily="34" charset="-128"/>
          <a:cs typeface="ＭＳ Ｐゴシック" charset="0"/>
        </a:defRPr>
      </a:lvl3pPr>
      <a:lvl4pPr algn="l" rtl="0" eaLnBrk="0" fontAlgn="base" hangingPunct="0">
        <a:spcBef>
          <a:spcPct val="0"/>
        </a:spcBef>
        <a:spcAft>
          <a:spcPct val="0"/>
        </a:spcAft>
        <a:defRPr sz="4400">
          <a:solidFill>
            <a:schemeClr val="tx1"/>
          </a:solidFill>
          <a:latin typeface="Arial" pitchFamily="34" charset="0"/>
          <a:ea typeface="MS PGothic" panose="020B0600070205080204" pitchFamily="34" charset="-128"/>
          <a:cs typeface="ＭＳ Ｐゴシック" charset="0"/>
        </a:defRPr>
      </a:lvl4pPr>
      <a:lvl5pPr algn="l" rtl="0" eaLnBrk="0" fontAlgn="base" hangingPunct="0">
        <a:spcBef>
          <a:spcPct val="0"/>
        </a:spcBef>
        <a:spcAft>
          <a:spcPct val="0"/>
        </a:spcAft>
        <a:defRPr sz="4400">
          <a:solidFill>
            <a:schemeClr val="tx1"/>
          </a:solidFill>
          <a:latin typeface="Arial" pitchFamily="34" charset="0"/>
          <a:ea typeface="MS PGothic" panose="020B0600070205080204" pitchFamily="34" charset="-128"/>
          <a:cs typeface="ＭＳ Ｐゴシック" charset="0"/>
        </a:defRPr>
      </a:lvl5pPr>
      <a:lvl6pPr marL="457200" algn="l" rtl="0" fontAlgn="base">
        <a:spcBef>
          <a:spcPct val="0"/>
        </a:spcBef>
        <a:spcAft>
          <a:spcPct val="0"/>
        </a:spcAft>
        <a:defRPr sz="4400">
          <a:solidFill>
            <a:schemeClr val="tx1"/>
          </a:solidFill>
          <a:latin typeface="Arial" pitchFamily="34" charset="0"/>
        </a:defRPr>
      </a:lvl6pPr>
      <a:lvl7pPr marL="914400" algn="l" rtl="0" fontAlgn="base">
        <a:spcBef>
          <a:spcPct val="0"/>
        </a:spcBef>
        <a:spcAft>
          <a:spcPct val="0"/>
        </a:spcAft>
        <a:defRPr sz="4400">
          <a:solidFill>
            <a:schemeClr val="tx1"/>
          </a:solidFill>
          <a:latin typeface="Arial" pitchFamily="34" charset="0"/>
        </a:defRPr>
      </a:lvl7pPr>
      <a:lvl8pPr marL="1371600" algn="l" rtl="0" fontAlgn="base">
        <a:spcBef>
          <a:spcPct val="0"/>
        </a:spcBef>
        <a:spcAft>
          <a:spcPct val="0"/>
        </a:spcAft>
        <a:defRPr sz="4400">
          <a:solidFill>
            <a:schemeClr val="tx1"/>
          </a:solidFill>
          <a:latin typeface="Arial" pitchFamily="34" charset="0"/>
        </a:defRPr>
      </a:lvl8pPr>
      <a:lvl9pPr marL="1828800" algn="l" rtl="0" fontAlgn="base">
        <a:spcBef>
          <a:spcPct val="0"/>
        </a:spcBef>
        <a:spcAft>
          <a:spcPct val="0"/>
        </a:spcAft>
        <a:defRPr sz="4400">
          <a:solidFill>
            <a:schemeClr val="tx1"/>
          </a:solidFill>
          <a:latin typeface="Arial" pitchFamily="34" charset="0"/>
        </a:defRPr>
      </a:lvl9pPr>
    </p:titleStyle>
    <p:bodyStyle>
      <a:lvl1pPr marL="342900" indent="-342900" algn="l" rtl="0" eaLnBrk="0" fontAlgn="base" hangingPunct="0">
        <a:spcBef>
          <a:spcPct val="20000"/>
        </a:spcBef>
        <a:spcAft>
          <a:spcPct val="0"/>
        </a:spcAft>
        <a:buFont typeface="Wingdings" panose="05000000000000000000" pitchFamily="2" charset="2"/>
        <a:buChar char="§"/>
        <a:defRPr sz="3200" kern="1200">
          <a:solidFill>
            <a:schemeClr val="tx2"/>
          </a:solidFill>
          <a:latin typeface="+mn-lt"/>
          <a:ea typeface="MS PGothic" panose="020B0600070205080204" pitchFamily="34" charset="-128"/>
          <a:cs typeface="ＭＳ Ｐゴシック" charset="0"/>
        </a:defRPr>
      </a:lvl1pPr>
      <a:lvl2pPr marL="714375" indent="-285750" algn="l" rtl="0" eaLnBrk="0" fontAlgn="base" hangingPunct="0">
        <a:spcBef>
          <a:spcPct val="20000"/>
        </a:spcBef>
        <a:spcAft>
          <a:spcPct val="0"/>
        </a:spcAft>
        <a:buFont typeface="Arial" panose="020B0604020202020204" pitchFamily="34" charset="0"/>
        <a:buChar char="–"/>
        <a:defRPr sz="2800" kern="1200">
          <a:solidFill>
            <a:schemeClr val="tx2"/>
          </a:solidFill>
          <a:latin typeface="+mn-lt"/>
          <a:ea typeface="MS PGothic" panose="020B0600070205080204" pitchFamily="34" charset="-128"/>
          <a:cs typeface="+mn-cs"/>
        </a:defRPr>
      </a:lvl2pPr>
      <a:lvl3pPr marL="987425" indent="-228600" algn="l" rtl="0" eaLnBrk="0" fontAlgn="base" hangingPunct="0">
        <a:spcBef>
          <a:spcPct val="20000"/>
        </a:spcBef>
        <a:spcAft>
          <a:spcPct val="0"/>
        </a:spcAft>
        <a:buFont typeface="Wingdings" panose="05000000000000000000" pitchFamily="2" charset="2"/>
        <a:buChar char="§"/>
        <a:defRPr sz="2400" kern="1200">
          <a:solidFill>
            <a:schemeClr val="tx2"/>
          </a:solidFill>
          <a:latin typeface="+mn-lt"/>
          <a:ea typeface="MS PGothic" panose="020B0600070205080204" pitchFamily="34" charset="-128"/>
          <a:cs typeface="+mn-cs"/>
        </a:defRPr>
      </a:lvl3pPr>
      <a:lvl4pPr marL="1344613" indent="-228600" algn="l" rtl="0" eaLnBrk="0" fontAlgn="base" hangingPunct="0">
        <a:spcBef>
          <a:spcPct val="20000"/>
        </a:spcBef>
        <a:spcAft>
          <a:spcPct val="0"/>
        </a:spcAft>
        <a:buFont typeface="Arial" panose="020B0604020202020204" pitchFamily="34" charset="0"/>
        <a:buChar char="–"/>
        <a:defRPr sz="2000" kern="1200">
          <a:solidFill>
            <a:schemeClr val="tx2"/>
          </a:solidFill>
          <a:latin typeface="+mn-lt"/>
          <a:ea typeface="MS PGothic" panose="020B0600070205080204" pitchFamily="34" charset="-128"/>
          <a:cs typeface="+mn-cs"/>
        </a:defRPr>
      </a:lvl4pPr>
      <a:lvl5pPr marL="1619250" indent="-228600" algn="l" rtl="0" eaLnBrk="0" fontAlgn="base" hangingPunct="0">
        <a:spcBef>
          <a:spcPct val="20000"/>
        </a:spcBef>
        <a:spcAft>
          <a:spcPct val="0"/>
        </a:spcAft>
        <a:buFont typeface="Wingdings" panose="05000000000000000000" pitchFamily="2" charset="2"/>
        <a:buChar char="§"/>
        <a:defRPr sz="2000" kern="1200">
          <a:solidFill>
            <a:schemeClr val="tx2"/>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1"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latin typeface="Arial" panose="020B0604020202020204" pitchFamily="34" charset="0"/>
              </a:defRPr>
            </a:lvl1pPr>
          </a:lstStyle>
          <a:p>
            <a:pPr>
              <a:defRPr/>
            </a:pPr>
            <a:fld id="{EAFD0A11-2E9A-4823-B697-E91363C9B265}" type="datetime1">
              <a:rPr lang="en-GB"/>
              <a:pPr>
                <a:defRPr/>
              </a:pPr>
              <a:t>01/10/2019</a:t>
            </a:fld>
            <a:endParaRPr lang="en-GB"/>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latin typeface="Arial" panose="020B0604020202020204" pitchFamily="34" charset="0"/>
              </a:defRPr>
            </a:lvl1pPr>
          </a:lstStyle>
          <a:p>
            <a:pPr>
              <a:defRPr/>
            </a:pPr>
            <a:r>
              <a:rPr lang="en-GB"/>
              <a:t>Dr Jenny Robson</a:t>
            </a: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900" smtClean="0">
                <a:solidFill>
                  <a:srgbClr val="898989"/>
                </a:solidFill>
              </a:defRPr>
            </a:lvl1pPr>
          </a:lstStyle>
          <a:p>
            <a:pPr>
              <a:defRPr/>
            </a:pPr>
            <a:fld id="{9F89E349-9B75-417D-A22B-2E4F39672E97}"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5546" r:id="rId1"/>
    <p:sldLayoutId id="2147485547" r:id="rId2"/>
    <p:sldLayoutId id="2147485548" r:id="rId3"/>
    <p:sldLayoutId id="2147485549" r:id="rId4"/>
    <p:sldLayoutId id="2147485550" r:id="rId5"/>
    <p:sldLayoutId id="2147485551" r:id="rId6"/>
    <p:sldLayoutId id="2147485552" r:id="rId7"/>
    <p:sldLayoutId id="2147485553" r:id="rId8"/>
    <p:sldLayoutId id="2147485554" r:id="rId9"/>
    <p:sldLayoutId id="2147485555" r:id="rId10"/>
    <p:sldLayoutId id="2147485556" r:id="rId11"/>
  </p:sldLayoutIdLst>
  <p:hf sldNum="0" hd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itchFamily="34" charset="0"/>
        </a:defRPr>
      </a:lvl5pPr>
      <a:lvl6pPr marL="457200" algn="l" defTabSz="685800" rtl="0" fontAlgn="base">
        <a:lnSpc>
          <a:spcPct val="90000"/>
        </a:lnSpc>
        <a:spcBef>
          <a:spcPct val="0"/>
        </a:spcBef>
        <a:spcAft>
          <a:spcPct val="0"/>
        </a:spcAft>
        <a:defRPr sz="3300">
          <a:solidFill>
            <a:schemeClr val="tx1"/>
          </a:solidFill>
          <a:latin typeface="Calibri Light" pitchFamily="34" charset="0"/>
        </a:defRPr>
      </a:lvl6pPr>
      <a:lvl7pPr marL="914400" algn="l" defTabSz="685800" rtl="0" fontAlgn="base">
        <a:lnSpc>
          <a:spcPct val="90000"/>
        </a:lnSpc>
        <a:spcBef>
          <a:spcPct val="0"/>
        </a:spcBef>
        <a:spcAft>
          <a:spcPct val="0"/>
        </a:spcAft>
        <a:defRPr sz="3300">
          <a:solidFill>
            <a:schemeClr val="tx1"/>
          </a:solidFill>
          <a:latin typeface="Calibri Light" pitchFamily="34" charset="0"/>
        </a:defRPr>
      </a:lvl7pPr>
      <a:lvl8pPr marL="1371600" algn="l" defTabSz="685800" rtl="0" fontAlgn="base">
        <a:lnSpc>
          <a:spcPct val="90000"/>
        </a:lnSpc>
        <a:spcBef>
          <a:spcPct val="0"/>
        </a:spcBef>
        <a:spcAft>
          <a:spcPct val="0"/>
        </a:spcAft>
        <a:defRPr sz="3300">
          <a:solidFill>
            <a:schemeClr val="tx1"/>
          </a:solidFill>
          <a:latin typeface="Calibri Light" pitchFamily="34" charset="0"/>
        </a:defRPr>
      </a:lvl8pPr>
      <a:lvl9pPr marL="1828800" algn="l" defTabSz="685800" rtl="0" fontAlgn="base">
        <a:lnSpc>
          <a:spcPct val="90000"/>
        </a:lnSpc>
        <a:spcBef>
          <a:spcPct val="0"/>
        </a:spcBef>
        <a:spcAft>
          <a:spcPct val="0"/>
        </a:spcAft>
        <a:defRPr sz="3300">
          <a:solidFill>
            <a:schemeClr val="tx1"/>
          </a:solidFill>
          <a:latin typeface="Calibri Light"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hyperlink" Target="http://www.oecd.org/edu/school/50165861.pdf" TargetMode="External"/><Relationship Id="rId2" Type="http://schemas.openxmlformats.org/officeDocument/2006/relationships/hyperlink" Target="http://www.oecd.org/edu/school/startingstrongiii-aqualitytoolboxforearlychildhoodeducationandcare.htm" TargetMode="Externa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hyperlink" Target="http://www.oecd.org/edu/school/50165861.pdf"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hyperlink" Target="https://moodle.uel.ac.uk/mod/resource/view.php?id=980348" TargetMode="External"/><Relationship Id="rId2" Type="http://schemas.openxmlformats.org/officeDocument/2006/relationships/hyperlink" Target="http://search.ebscohost.com/login.aspx?direct=true&amp;db=a9h&amp;AN=27876328&amp;site=ehost-live" TargetMode="External"/><Relationship Id="rId1" Type="http://schemas.openxmlformats.org/officeDocument/2006/relationships/slideLayout" Target="../slideLayouts/slideLayout18.xml"/><Relationship Id="rId5" Type="http://schemas.openxmlformats.org/officeDocument/2006/relationships/hyperlink" Target="https://www.taylorfrancis.com/books/9780203980583" TargetMode="External"/><Relationship Id="rId4" Type="http://schemas.openxmlformats.org/officeDocument/2006/relationships/hyperlink" Target="http://search.ebscohost.com/login.aspx?direct=true&amp;db=a9h&amp;AN=77508893&amp;site=ehost-live"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hyperlink" Target="http://dx.doi.org/10.1787/9789264176867-en" TargetMode="External"/><Relationship Id="rId2" Type="http://schemas.openxmlformats.org/officeDocument/2006/relationships/hyperlink" Target="http://www.oecd.org/edu/school/startingstrongiii-aqualitytoolboxforearlychildhoodeducationandcare.htm"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ctrTitle"/>
          </p:nvPr>
        </p:nvSpPr>
        <p:spPr/>
        <p:txBody>
          <a:bodyPr/>
          <a:lstStyle/>
          <a:p>
            <a:r>
              <a:rPr lang="en-GB" altLang="en-US" sz="2800" b="1" dirty="0"/>
              <a:t>ED7414</a:t>
            </a:r>
            <a:br>
              <a:rPr lang="en-GB" altLang="en-US" sz="2800" dirty="0"/>
            </a:br>
            <a:r>
              <a:rPr lang="en-GB" altLang="en-US" sz="2800" dirty="0"/>
              <a:t>Early Childhood Education and Care Policy:</a:t>
            </a:r>
            <a:br>
              <a:rPr lang="en-GB" altLang="en-US" sz="2800" dirty="0"/>
            </a:br>
            <a:r>
              <a:rPr lang="en-GB" altLang="en-US" sz="2800" dirty="0"/>
              <a:t>Critical perspectives on the concept of ‘quality’.</a:t>
            </a:r>
            <a:br>
              <a:rPr lang="en-GB" altLang="en-US" sz="2800" dirty="0"/>
            </a:br>
            <a:r>
              <a:rPr lang="en-GB" altLang="en-US" sz="2800" dirty="0"/>
              <a:t>How is ‘quality’ constructed in ECEC policy?</a:t>
            </a:r>
            <a:br>
              <a:rPr lang="en-GB" altLang="en-US" sz="2800" dirty="0"/>
            </a:br>
            <a:endParaRPr lang="en-GB" altLang="en-US" sz="2800" dirty="0"/>
          </a:p>
        </p:txBody>
      </p:sp>
      <p:sp>
        <p:nvSpPr>
          <p:cNvPr id="29699" name="Subtitle 2"/>
          <p:cNvSpPr>
            <a:spLocks noGrp="1"/>
          </p:cNvSpPr>
          <p:nvPr>
            <p:ph type="subTitle" idx="1"/>
          </p:nvPr>
        </p:nvSpPr>
        <p:spPr/>
        <p:txBody>
          <a:bodyPr/>
          <a:lstStyle/>
          <a:p>
            <a:r>
              <a:rPr lang="en-GB" altLang="en-US" dirty="0"/>
              <a:t>Week 3</a:t>
            </a:r>
          </a:p>
          <a:p>
            <a:r>
              <a:rPr lang="en-GB" altLang="en-US" dirty="0" err="1"/>
              <a:t>Dr.</a:t>
            </a:r>
            <a:r>
              <a:rPr lang="en-GB" altLang="en-US" dirty="0"/>
              <a:t> Jenny Robson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2"/>
          <p:cNvSpPr>
            <a:spLocks noGrp="1"/>
          </p:cNvSpPr>
          <p:nvPr>
            <p:ph type="title"/>
          </p:nvPr>
        </p:nvSpPr>
        <p:spPr>
          <a:xfrm>
            <a:off x="628650" y="365125"/>
            <a:ext cx="7886700" cy="687388"/>
          </a:xfrm>
        </p:spPr>
        <p:txBody>
          <a:bodyPr/>
          <a:lstStyle/>
          <a:p>
            <a:pPr eaLnBrk="1" hangingPunct="1"/>
            <a:r>
              <a:rPr lang="en-GB" altLang="en-US" dirty="0">
                <a:solidFill>
                  <a:srgbClr val="00B0F0"/>
                </a:solidFill>
              </a:rPr>
              <a:t>Learning outcomes for week 8.</a:t>
            </a:r>
          </a:p>
        </p:txBody>
      </p:sp>
      <p:sp>
        <p:nvSpPr>
          <p:cNvPr id="26627" name="Content Placeholder 4"/>
          <p:cNvSpPr>
            <a:spLocks noGrp="1"/>
          </p:cNvSpPr>
          <p:nvPr>
            <p:ph idx="1"/>
          </p:nvPr>
        </p:nvSpPr>
        <p:spPr>
          <a:xfrm>
            <a:off x="323850" y="981075"/>
            <a:ext cx="8191500" cy="5616575"/>
          </a:xfrm>
        </p:spPr>
        <p:txBody>
          <a:bodyPr/>
          <a:lstStyle/>
          <a:p>
            <a:pPr marL="0" indent="0" eaLnBrk="1" hangingPunct="1">
              <a:buFont typeface="Arial" charset="0"/>
              <a:buNone/>
              <a:defRPr/>
            </a:pPr>
            <a:r>
              <a:rPr lang="en-GB" altLang="en-US" dirty="0"/>
              <a:t>By the end of this session we would have had the opportunity to:</a:t>
            </a:r>
          </a:p>
          <a:p>
            <a:pPr marL="0" indent="0" eaLnBrk="1" hangingPunct="1">
              <a:buFont typeface="Arial" charset="0"/>
              <a:buNone/>
              <a:defRPr/>
            </a:pPr>
            <a:endParaRPr lang="en-GB" altLang="en-US" dirty="0"/>
          </a:p>
          <a:p>
            <a:r>
              <a:rPr lang="en-GB" dirty="0"/>
              <a:t>Critically analyse quality as a concept in policy. </a:t>
            </a:r>
          </a:p>
          <a:p>
            <a:r>
              <a:rPr lang="en-GB" dirty="0"/>
              <a:t>Apply theoretical constructs of quality to analyse ECEC policy. </a:t>
            </a:r>
            <a:endParaRPr lang="en-GB" altLang="en-US" dirty="0"/>
          </a:p>
          <a:p>
            <a:r>
              <a:rPr lang="en-GB" dirty="0"/>
              <a:t>Reflect on  the “double-edged sword” (</a:t>
            </a:r>
            <a:r>
              <a:rPr lang="en-GB" dirty="0" err="1"/>
              <a:t>Fenech</a:t>
            </a:r>
            <a:r>
              <a:rPr lang="en-GB" dirty="0"/>
              <a:t>, </a:t>
            </a:r>
            <a:r>
              <a:rPr lang="en-GB" dirty="0" err="1"/>
              <a:t>Sumsion</a:t>
            </a:r>
            <a:r>
              <a:rPr lang="en-GB" dirty="0"/>
              <a:t> and </a:t>
            </a:r>
            <a:r>
              <a:rPr lang="en-GB" dirty="0" err="1"/>
              <a:t>Goodfellow</a:t>
            </a:r>
            <a:r>
              <a:rPr lang="en-GB" dirty="0"/>
              <a:t>, 2006, p. 49) phenomenon evident in global ECEC policies (that is, the ways in which – on one hand, policies can be perceived to be infringing on a practitioner’s autonomy, and on the other hand, where policy provides a useful framework for accountability and minimum standards).  </a:t>
            </a:r>
          </a:p>
          <a:p>
            <a:pPr marL="0" indent="0">
              <a:buNone/>
              <a:defRPr/>
            </a:pPr>
            <a:endParaRPr lang="en-GB" altLang="en-US" dirty="0"/>
          </a:p>
        </p:txBody>
      </p:sp>
      <p:sp>
        <p:nvSpPr>
          <p:cNvPr id="4" name="Footer Placeholder 3"/>
          <p:cNvSpPr>
            <a:spLocks noGrp="1"/>
          </p:cNvSpPr>
          <p:nvPr>
            <p:ph type="ftr" sz="quarter" idx="11"/>
          </p:nvPr>
        </p:nvSpPr>
        <p:spPr>
          <a:xfrm>
            <a:off x="0" y="6356350"/>
            <a:ext cx="3086100" cy="365125"/>
          </a:xfrm>
        </p:spPr>
        <p:txBody>
          <a:bodyPr/>
          <a:lstStyle/>
          <a:p>
            <a:pPr>
              <a:defRPr/>
            </a:pPr>
            <a:r>
              <a:rPr lang="en-US" err="1"/>
              <a:t>Dr</a:t>
            </a:r>
            <a:r>
              <a:rPr lang="en-US"/>
              <a:t> Jenny Robson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GB"/>
              <a:t>Dr Jenny Robson</a:t>
            </a:r>
          </a:p>
        </p:txBody>
      </p:sp>
      <p:sp>
        <p:nvSpPr>
          <p:cNvPr id="32771" name="TextBox 2"/>
          <p:cNvSpPr txBox="1">
            <a:spLocks noChangeArrowheads="1"/>
          </p:cNvSpPr>
          <p:nvPr/>
        </p:nvSpPr>
        <p:spPr bwMode="auto">
          <a:xfrm>
            <a:off x="486888" y="738909"/>
            <a:ext cx="8170223"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n-GB" altLang="en-US" sz="2400" b="1" dirty="0"/>
              <a:t>Structure of today’s session:</a:t>
            </a:r>
          </a:p>
          <a:p>
            <a:endParaRPr lang="en-GB" altLang="en-US" sz="2400" b="1" dirty="0"/>
          </a:p>
          <a:p>
            <a:endParaRPr lang="en-GB" altLang="en-US" sz="2400" dirty="0"/>
          </a:p>
          <a:p>
            <a:r>
              <a:rPr lang="en-GB" altLang="en-US" sz="2400" dirty="0"/>
              <a:t>‘Quality’ as a concept in ECEC policy</a:t>
            </a:r>
          </a:p>
          <a:p>
            <a:endParaRPr lang="en-GB" altLang="en-US" sz="2400" dirty="0"/>
          </a:p>
          <a:p>
            <a:r>
              <a:rPr lang="en-GB" altLang="en-US" sz="2400" dirty="0"/>
              <a:t>Mini Workshop – analysing ECEC policy texts</a:t>
            </a:r>
          </a:p>
          <a:p>
            <a:endParaRPr lang="en-GB" altLang="en-US" sz="2400" dirty="0"/>
          </a:p>
          <a:p>
            <a:r>
              <a:rPr lang="en-GB" altLang="en-US" sz="2400" dirty="0"/>
              <a:t>Your questions about the Module</a:t>
            </a:r>
          </a:p>
          <a:p>
            <a:pPr marL="457200" indent="-457200">
              <a:buAutoNum type="arabicPeriod"/>
            </a:pPr>
            <a:endParaRPr lang="en-GB" altLang="en-US" sz="2400" dirty="0"/>
          </a:p>
          <a:p>
            <a:endParaRPr lang="en-GB" altLang="en-US" sz="2400" b="1" dirty="0"/>
          </a:p>
          <a:p>
            <a:endParaRPr lang="en-GB" altLang="en-US" sz="2400" b="1" dirty="0"/>
          </a:p>
          <a:p>
            <a:endParaRPr lang="en-GB" altLang="en-US" sz="24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FEB56ED9-AFB7-4D0C-AAE4-719AB9E39358}"/>
              </a:ext>
            </a:extLst>
          </p:cNvPr>
          <p:cNvGraphicFramePr/>
          <p:nvPr>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0019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Theory of quality in ECEC policy and practice</a:t>
            </a:r>
            <a:endParaRPr lang="en-GB" dirty="0"/>
          </a:p>
        </p:txBody>
      </p:sp>
      <p:sp>
        <p:nvSpPr>
          <p:cNvPr id="3" name="Text Placeholder 2"/>
          <p:cNvSpPr>
            <a:spLocks noGrp="1"/>
          </p:cNvSpPr>
          <p:nvPr>
            <p:ph type="body" idx="1"/>
          </p:nvPr>
        </p:nvSpPr>
        <p:spPr/>
        <p:txBody>
          <a:bodyPr/>
          <a:lstStyle/>
          <a:p>
            <a:r>
              <a:rPr lang="en-GB" dirty="0"/>
              <a:t>Part 1 </a:t>
            </a:r>
          </a:p>
        </p:txBody>
      </p:sp>
    </p:spTree>
    <p:extLst>
      <p:ext uri="{BB962C8B-B14F-4D97-AF65-F5344CB8AC3E}">
        <p14:creationId xmlns:p14="http://schemas.microsoft.com/office/powerpoint/2010/main" val="2067155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First thoughts on ‘Quality’</a:t>
            </a:r>
            <a:br>
              <a:rPr lang="en-GB" dirty="0"/>
            </a:br>
            <a:r>
              <a:rPr lang="en-GB" dirty="0"/>
              <a:t>Two questions</a:t>
            </a:r>
          </a:p>
        </p:txBody>
      </p:sp>
      <p:sp>
        <p:nvSpPr>
          <p:cNvPr id="4" name="Content Placeholder 3"/>
          <p:cNvSpPr>
            <a:spLocks noGrp="1"/>
          </p:cNvSpPr>
          <p:nvPr>
            <p:ph sz="half" idx="1"/>
          </p:nvPr>
        </p:nvSpPr>
        <p:spPr/>
        <p:txBody>
          <a:bodyPr/>
          <a:lstStyle/>
          <a:p>
            <a:pPr marL="0" indent="0">
              <a:buNone/>
            </a:pPr>
            <a:r>
              <a:rPr lang="en-GB" dirty="0"/>
              <a:t>What does the term ‘quality’ in ECEC provision mean to you?</a:t>
            </a:r>
          </a:p>
        </p:txBody>
      </p:sp>
      <p:sp>
        <p:nvSpPr>
          <p:cNvPr id="5" name="Content Placeholder 4"/>
          <p:cNvSpPr>
            <a:spLocks noGrp="1"/>
          </p:cNvSpPr>
          <p:nvPr>
            <p:ph sz="half" idx="2"/>
          </p:nvPr>
        </p:nvSpPr>
        <p:spPr/>
        <p:txBody>
          <a:bodyPr/>
          <a:lstStyle/>
          <a:p>
            <a:pPr marL="0" indent="0">
              <a:buNone/>
            </a:pPr>
            <a:r>
              <a:rPr lang="en-GB" dirty="0"/>
              <a:t>What might be ‘problematic’ with the concept of ‘quality’ in ECEC policy?</a:t>
            </a:r>
          </a:p>
        </p:txBody>
      </p:sp>
      <p:sp>
        <p:nvSpPr>
          <p:cNvPr id="2" name="Footer Placeholder 1"/>
          <p:cNvSpPr>
            <a:spLocks noGrp="1"/>
          </p:cNvSpPr>
          <p:nvPr>
            <p:ph type="ftr" sz="quarter" idx="11"/>
          </p:nvPr>
        </p:nvSpPr>
        <p:spPr/>
        <p:txBody>
          <a:bodyPr/>
          <a:lstStyle/>
          <a:p>
            <a:pPr>
              <a:defRPr/>
            </a:pPr>
            <a:r>
              <a:rPr lang="en-GB"/>
              <a:t>Dr Jenny Robson</a:t>
            </a:r>
          </a:p>
        </p:txBody>
      </p:sp>
      <p:sp>
        <p:nvSpPr>
          <p:cNvPr id="6" name="Action Button: Help 5">
            <a:hlinkClick r:id="" action="ppaction://noaction" highlightClick="1"/>
          </p:cNvPr>
          <p:cNvSpPr/>
          <p:nvPr/>
        </p:nvSpPr>
        <p:spPr>
          <a:xfrm>
            <a:off x="1650775" y="3317734"/>
            <a:ext cx="1966365" cy="1626499"/>
          </a:xfrm>
          <a:prstGeom prst="actionButtonHel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ction Button: Help 6">
            <a:hlinkClick r:id="" action="ppaction://noaction" highlightClick="1"/>
          </p:cNvPr>
          <p:cNvSpPr/>
          <p:nvPr/>
        </p:nvSpPr>
        <p:spPr>
          <a:xfrm>
            <a:off x="5591596" y="3317734"/>
            <a:ext cx="1631787" cy="1626499"/>
          </a:xfrm>
          <a:prstGeom prst="actionButtonHel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68313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04" y="72829"/>
            <a:ext cx="8418246" cy="1617860"/>
          </a:xfrm>
        </p:spPr>
        <p:txBody>
          <a:bodyPr/>
          <a:lstStyle/>
          <a:p>
            <a:pPr>
              <a:defRPr/>
            </a:pPr>
            <a:r>
              <a:rPr lang="en-GB" b="1" dirty="0">
                <a:latin typeface="+mn-lt"/>
              </a:rPr>
              <a:t>Why is the concept of ‘quality’ important to policy makers?</a:t>
            </a:r>
            <a:br>
              <a:rPr lang="en-GB" dirty="0">
                <a:solidFill>
                  <a:srgbClr val="00B050"/>
                </a:solidFill>
                <a:latin typeface="+mn-lt"/>
              </a:rPr>
            </a:br>
            <a:endParaRPr lang="en-GB" dirty="0">
              <a:solidFill>
                <a:srgbClr val="00B050"/>
              </a:solidFill>
              <a:latin typeface="+mn-lt"/>
            </a:endParaRPr>
          </a:p>
        </p:txBody>
      </p:sp>
      <p:sp>
        <p:nvSpPr>
          <p:cNvPr id="3" name="Content Placeholder 2"/>
          <p:cNvSpPr>
            <a:spLocks noGrp="1"/>
          </p:cNvSpPr>
          <p:nvPr>
            <p:ph idx="1"/>
          </p:nvPr>
        </p:nvSpPr>
        <p:spPr>
          <a:xfrm>
            <a:off x="194209" y="1100517"/>
            <a:ext cx="8321141" cy="5076446"/>
          </a:xfrm>
        </p:spPr>
        <p:txBody>
          <a:bodyPr/>
          <a:lstStyle/>
          <a:p>
            <a:pPr marL="0" indent="0">
              <a:buFont typeface="Arial" charset="0"/>
              <a:buNone/>
              <a:defRPr/>
            </a:pPr>
            <a:r>
              <a:rPr lang="en-GB" sz="2400" dirty="0">
                <a:solidFill>
                  <a:srgbClr val="0070C0"/>
                </a:solidFill>
              </a:rPr>
              <a:t>OECD Identified 5 ‘policy levers’ that can encourage quality in ECEC and have positive effects on early child development and learning. </a:t>
            </a:r>
          </a:p>
          <a:p>
            <a:pPr marL="457200" indent="-457200">
              <a:buFont typeface="+mj-lt"/>
              <a:buAutoNum type="arabicPeriod"/>
              <a:defRPr/>
            </a:pPr>
            <a:r>
              <a:rPr lang="en-GB" sz="2400" dirty="0"/>
              <a:t>quality goals and minimum standards; </a:t>
            </a:r>
          </a:p>
          <a:p>
            <a:pPr marL="457200" indent="-457200">
              <a:buFont typeface="+mj-lt"/>
              <a:buAutoNum type="arabicPeriod"/>
              <a:defRPr/>
            </a:pPr>
            <a:r>
              <a:rPr lang="en-GB" sz="2400" dirty="0"/>
              <a:t>curriculum and learning standards; </a:t>
            </a:r>
          </a:p>
          <a:p>
            <a:pPr marL="457200" indent="-457200">
              <a:buFont typeface="+mj-lt"/>
              <a:buAutoNum type="arabicPeriod"/>
              <a:defRPr/>
            </a:pPr>
            <a:r>
              <a:rPr lang="en-GB" sz="2400" dirty="0"/>
              <a:t>workforce quality; </a:t>
            </a:r>
          </a:p>
          <a:p>
            <a:pPr marL="457200" indent="-457200">
              <a:buFont typeface="+mj-lt"/>
              <a:buAutoNum type="arabicPeriod"/>
              <a:defRPr/>
            </a:pPr>
            <a:r>
              <a:rPr lang="en-GB" sz="2400" dirty="0"/>
              <a:t>family and community engagement; </a:t>
            </a:r>
          </a:p>
          <a:p>
            <a:pPr marL="457200" indent="-457200">
              <a:buFont typeface="+mj-lt"/>
              <a:buAutoNum type="arabicPeriod"/>
              <a:defRPr/>
            </a:pPr>
            <a:r>
              <a:rPr lang="en-GB" sz="2400" dirty="0"/>
              <a:t>data, research and monitoring.</a:t>
            </a:r>
          </a:p>
          <a:p>
            <a:pPr marL="0" indent="0">
              <a:buFont typeface="Arial" charset="0"/>
              <a:buNone/>
              <a:defRPr/>
            </a:pPr>
            <a:r>
              <a:rPr lang="en-GB" sz="2400" dirty="0">
                <a:solidFill>
                  <a:srgbClr val="0070C0"/>
                </a:solidFill>
              </a:rPr>
              <a:t>They suggest that policy makers focus on these areas.</a:t>
            </a:r>
          </a:p>
          <a:p>
            <a:pPr marL="0" indent="0">
              <a:buFont typeface="Arial" charset="0"/>
              <a:buNone/>
              <a:defRPr/>
            </a:pPr>
            <a:r>
              <a:rPr lang="en-GB" sz="1600" i="1" dirty="0"/>
              <a:t>Starting Strong III - A Quality Toolbox for Early Childhood Education and Care. </a:t>
            </a:r>
            <a:r>
              <a:rPr lang="en-GB" sz="1600" dirty="0"/>
              <a:t>(OECD, 2011)</a:t>
            </a:r>
            <a:endParaRPr lang="en-GB" sz="1600" i="1" dirty="0">
              <a:solidFill>
                <a:srgbClr val="0070C0"/>
              </a:solidFill>
            </a:endParaRPr>
          </a:p>
          <a:p>
            <a:pPr marL="0" indent="0">
              <a:buFont typeface="Arial" charset="0"/>
              <a:buNone/>
              <a:defRPr/>
            </a:pPr>
            <a:r>
              <a:rPr lang="en-GB" sz="1600" dirty="0">
                <a:solidFill>
                  <a:srgbClr val="0070C0"/>
                </a:solidFill>
                <a:hlinkClick r:id="rId2"/>
              </a:rPr>
              <a:t>http://www.oecd.org/edu/school/startingstrongiii-aqualitytoolboxforearlychildhoodeducationandcare.htm</a:t>
            </a:r>
            <a:r>
              <a:rPr lang="en-GB" sz="1600" dirty="0">
                <a:solidFill>
                  <a:srgbClr val="0070C0"/>
                </a:solidFill>
              </a:rPr>
              <a:t> </a:t>
            </a:r>
          </a:p>
          <a:p>
            <a:pPr marL="0" indent="0">
              <a:buFont typeface="Arial" charset="0"/>
              <a:buNone/>
              <a:defRPr/>
            </a:pPr>
            <a:r>
              <a:rPr lang="en-GB" sz="1400" i="1" dirty="0"/>
              <a:t>Quality Matters in Early Childhood Education and Care.</a:t>
            </a:r>
            <a:r>
              <a:rPr lang="en-GB" sz="1400" dirty="0"/>
              <a:t> (OECD, 2012, p.9).</a:t>
            </a:r>
          </a:p>
          <a:p>
            <a:pPr marL="0" indent="0">
              <a:buFont typeface="Arial" charset="0"/>
              <a:buNone/>
              <a:defRPr/>
            </a:pPr>
            <a:r>
              <a:rPr lang="en-GB" sz="1400" dirty="0">
                <a:hlinkClick r:id="rId3"/>
              </a:rPr>
              <a:t>http://www.oecd.org/edu/school/50165861.pdf</a:t>
            </a:r>
            <a:r>
              <a:rPr lang="en-GB" sz="1400" dirty="0"/>
              <a:t> </a:t>
            </a:r>
          </a:p>
          <a:p>
            <a:pPr marL="0" indent="0">
              <a:buFont typeface="Arial" charset="0"/>
              <a:buNone/>
              <a:defRPr/>
            </a:pPr>
            <a:r>
              <a:rPr lang="en-GB" sz="1400" dirty="0"/>
              <a:t>This is an example of an OECD report where the UK government has focused on Policy Lever 4.</a:t>
            </a:r>
          </a:p>
          <a:p>
            <a:pPr marL="0" indent="0">
              <a:buFont typeface="Arial" charset="0"/>
              <a:buNone/>
              <a:defRPr/>
            </a:pPr>
            <a:endParaRPr lang="en-GB" sz="1600" dirty="0"/>
          </a:p>
        </p:txBody>
      </p:sp>
      <p:sp>
        <p:nvSpPr>
          <p:cNvPr id="4" name="Footer Placeholder 3"/>
          <p:cNvSpPr>
            <a:spLocks noGrp="1"/>
          </p:cNvSpPr>
          <p:nvPr>
            <p:ph type="ftr" sz="quarter" idx="11"/>
          </p:nvPr>
        </p:nvSpPr>
        <p:spPr/>
        <p:txBody>
          <a:bodyPr/>
          <a:lstStyle/>
          <a:p>
            <a:pPr>
              <a:defRPr/>
            </a:pPr>
            <a:r>
              <a:rPr lang="en-GB" dirty="0"/>
              <a:t>Dr Jenny Robson</a:t>
            </a:r>
          </a:p>
        </p:txBody>
      </p:sp>
    </p:spTree>
    <p:extLst>
      <p:ext uri="{BB962C8B-B14F-4D97-AF65-F5344CB8AC3E}">
        <p14:creationId xmlns:p14="http://schemas.microsoft.com/office/powerpoint/2010/main" val="1202427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GB"/>
              <a:t>Dr Jenny Robson</a:t>
            </a:r>
          </a:p>
        </p:txBody>
      </p:sp>
      <p:sp>
        <p:nvSpPr>
          <p:cNvPr id="5" name="TextBox 4"/>
          <p:cNvSpPr txBox="1"/>
          <p:nvPr/>
        </p:nvSpPr>
        <p:spPr>
          <a:xfrm>
            <a:off x="202301" y="275129"/>
            <a:ext cx="8650386" cy="4801314"/>
          </a:xfrm>
          <a:prstGeom prst="rect">
            <a:avLst/>
          </a:prstGeom>
          <a:noFill/>
        </p:spPr>
        <p:txBody>
          <a:bodyPr wrap="square" rtlCol="0">
            <a:spAutoFit/>
          </a:bodyPr>
          <a:lstStyle/>
          <a:p>
            <a:pPr marL="0" indent="0">
              <a:buFont typeface="Arial" charset="0"/>
              <a:buNone/>
              <a:defRPr/>
            </a:pPr>
            <a:r>
              <a:rPr lang="en-GB" b="1" dirty="0"/>
              <a:t>How does the OECD define ‘quality’?</a:t>
            </a:r>
          </a:p>
          <a:p>
            <a:pPr marL="0" indent="0">
              <a:buFont typeface="Arial" charset="0"/>
              <a:buNone/>
              <a:defRPr/>
            </a:pPr>
            <a:endParaRPr lang="en-GB" b="1" dirty="0"/>
          </a:p>
          <a:p>
            <a:pPr marL="0" indent="0">
              <a:buFont typeface="Arial" charset="0"/>
              <a:buNone/>
              <a:defRPr/>
            </a:pPr>
            <a:endParaRPr lang="en-GB" b="1" dirty="0"/>
          </a:p>
          <a:p>
            <a:pPr marL="285750" indent="-285750">
              <a:buFont typeface="Arial" panose="020B0604020202020204" pitchFamily="34" charset="0"/>
              <a:buChar char="•"/>
              <a:defRPr/>
            </a:pPr>
            <a:r>
              <a:rPr lang="en-GB" dirty="0"/>
              <a:t>Structural quality</a:t>
            </a:r>
          </a:p>
          <a:p>
            <a:pPr marL="285750" indent="-285750">
              <a:buFont typeface="Arial" panose="020B0604020202020204" pitchFamily="34" charset="0"/>
              <a:buChar char="•"/>
              <a:defRPr/>
            </a:pPr>
            <a:endParaRPr lang="en-GB" dirty="0"/>
          </a:p>
          <a:p>
            <a:pPr>
              <a:defRPr/>
            </a:pPr>
            <a:endParaRPr lang="en-GB" dirty="0"/>
          </a:p>
          <a:p>
            <a:pPr marL="285750" indent="-285750">
              <a:buFont typeface="Arial" panose="020B0604020202020204" pitchFamily="34" charset="0"/>
              <a:buChar char="•"/>
              <a:defRPr/>
            </a:pPr>
            <a:r>
              <a:rPr lang="en-GB" dirty="0"/>
              <a:t>Process quality</a:t>
            </a:r>
          </a:p>
          <a:p>
            <a:pPr marL="0" indent="0">
              <a:buFont typeface="Arial" charset="0"/>
              <a:buNone/>
              <a:defRPr/>
            </a:pPr>
            <a:endParaRPr lang="en-GB" i="1" dirty="0"/>
          </a:p>
          <a:p>
            <a:pPr marL="0" indent="0">
              <a:buFont typeface="Arial" charset="0"/>
              <a:buNone/>
              <a:defRPr/>
            </a:pPr>
            <a:r>
              <a:rPr lang="en-GB" altLang="en-US" dirty="0">
                <a:cs typeface="Times New Roman" pitchFamily="18" charset="0"/>
              </a:rPr>
              <a:t>Based on </a:t>
            </a:r>
            <a:r>
              <a:rPr lang="en-GB" altLang="en-US" dirty="0" err="1">
                <a:cs typeface="Times New Roman" pitchFamily="18" charset="0"/>
              </a:rPr>
              <a:t>Litjens</a:t>
            </a:r>
            <a:r>
              <a:rPr lang="en-GB" altLang="en-US" dirty="0">
                <a:cs typeface="Times New Roman" pitchFamily="18" charset="0"/>
              </a:rPr>
              <a:t> and </a:t>
            </a:r>
            <a:r>
              <a:rPr lang="en-GB" altLang="en-US" dirty="0" err="1">
                <a:cs typeface="Times New Roman" pitchFamily="18" charset="0"/>
              </a:rPr>
              <a:t>Taguma</a:t>
            </a:r>
            <a:r>
              <a:rPr lang="en-GB" altLang="en-US" dirty="0">
                <a:cs typeface="Times New Roman" pitchFamily="18" charset="0"/>
              </a:rPr>
              <a:t> (2010)</a:t>
            </a:r>
          </a:p>
          <a:p>
            <a:pPr marL="0" indent="0">
              <a:buFont typeface="Arial" charset="0"/>
              <a:buNone/>
              <a:defRPr/>
            </a:pPr>
            <a:endParaRPr lang="en-GB" i="1" dirty="0"/>
          </a:p>
          <a:p>
            <a:pPr marL="0" indent="0">
              <a:buFont typeface="Arial" charset="0"/>
              <a:buNone/>
              <a:defRPr/>
            </a:pPr>
            <a:r>
              <a:rPr lang="en-GB" dirty="0"/>
              <a:t>Definitions of quality differ across countries and across different stakeholder groups depending on beliefs, values, a country’s (or region’s) socio-economic context, and the needs of the community of users. </a:t>
            </a:r>
          </a:p>
          <a:p>
            <a:pPr marL="0" indent="0">
              <a:buFont typeface="Arial" charset="0"/>
              <a:buNone/>
              <a:defRPr/>
            </a:pPr>
            <a:endParaRPr lang="en-GB" i="1" dirty="0"/>
          </a:p>
          <a:p>
            <a:pPr marL="0" indent="0">
              <a:buFont typeface="Arial" charset="0"/>
              <a:buNone/>
              <a:defRPr/>
            </a:pPr>
            <a:r>
              <a:rPr lang="en-GB" i="1" dirty="0"/>
              <a:t>Quality Matters in Early Childhood Education and Care.</a:t>
            </a:r>
            <a:r>
              <a:rPr lang="en-GB" dirty="0"/>
              <a:t> (OECD, 2012).</a:t>
            </a:r>
          </a:p>
          <a:p>
            <a:pPr marL="0" indent="0">
              <a:buFont typeface="Arial" charset="0"/>
              <a:buNone/>
              <a:defRPr/>
            </a:pPr>
            <a:r>
              <a:rPr lang="en-GB" dirty="0">
                <a:hlinkClick r:id="rId3"/>
              </a:rPr>
              <a:t>http://www.oecd.org/edu/school/50165861.pdf</a:t>
            </a:r>
            <a:r>
              <a:rPr lang="en-GB" dirty="0"/>
              <a:t> </a:t>
            </a:r>
          </a:p>
          <a:p>
            <a:endParaRPr lang="en-GB" dirty="0"/>
          </a:p>
        </p:txBody>
      </p:sp>
    </p:spTree>
    <p:extLst>
      <p:ext uri="{BB962C8B-B14F-4D97-AF65-F5344CB8AC3E}">
        <p14:creationId xmlns:p14="http://schemas.microsoft.com/office/powerpoint/2010/main" val="1603875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GB"/>
              <a:t>Dr Jenny Robson</a:t>
            </a:r>
          </a:p>
        </p:txBody>
      </p:sp>
      <p:sp>
        <p:nvSpPr>
          <p:cNvPr id="3" name="TextBox 2"/>
          <p:cNvSpPr txBox="1"/>
          <p:nvPr/>
        </p:nvSpPr>
        <p:spPr>
          <a:xfrm>
            <a:off x="339865" y="420786"/>
            <a:ext cx="8205324" cy="4524315"/>
          </a:xfrm>
          <a:prstGeom prst="rect">
            <a:avLst/>
          </a:prstGeom>
          <a:noFill/>
        </p:spPr>
        <p:txBody>
          <a:bodyPr wrap="square" rtlCol="0">
            <a:spAutoFit/>
          </a:bodyPr>
          <a:lstStyle/>
          <a:p>
            <a:r>
              <a:rPr lang="en-GB" b="1" dirty="0"/>
              <a:t>How is ‘quality defined’? (1)</a:t>
            </a:r>
          </a:p>
          <a:p>
            <a:endParaRPr lang="en-GB" b="1" dirty="0"/>
          </a:p>
          <a:p>
            <a:r>
              <a:rPr lang="en-GB" b="1" dirty="0"/>
              <a:t>‘</a:t>
            </a:r>
            <a:r>
              <a:rPr lang="en-GB" dirty="0"/>
              <a:t>”Quality” is generally understood as an attribute of services for young children that ensure the efficient production of predefined, normative outcomes, typically developmental or simple learning goals.’ (Moss and Dahlberg, 2009, p. 3)</a:t>
            </a:r>
          </a:p>
          <a:p>
            <a:endParaRPr lang="en-GB" dirty="0"/>
          </a:p>
          <a:p>
            <a:endParaRPr lang="en-GB" dirty="0"/>
          </a:p>
          <a:p>
            <a:endParaRPr lang="en-GB" dirty="0"/>
          </a:p>
          <a:p>
            <a:endParaRPr lang="en-GB" dirty="0"/>
          </a:p>
          <a:p>
            <a:endParaRPr lang="en-GB" dirty="0"/>
          </a:p>
          <a:p>
            <a:endParaRPr lang="en-GB" b="1" dirty="0"/>
          </a:p>
          <a:p>
            <a:r>
              <a:rPr lang="en-GB" dirty="0"/>
              <a:t>Definitions of quality in practice are rarely static and can be linked to the particular context settings and the personal and professional histories of practitioners (Goodson, 2003 and </a:t>
            </a:r>
            <a:r>
              <a:rPr lang="en-GB" dirty="0" err="1"/>
              <a:t>Cottle</a:t>
            </a:r>
            <a:r>
              <a:rPr lang="en-GB" dirty="0"/>
              <a:t> and Alexander, 2012).</a:t>
            </a:r>
          </a:p>
          <a:p>
            <a:endParaRPr lang="en-GB" b="1" dirty="0"/>
          </a:p>
        </p:txBody>
      </p:sp>
    </p:spTree>
    <p:extLst>
      <p:ext uri="{BB962C8B-B14F-4D97-AF65-F5344CB8AC3E}">
        <p14:creationId xmlns:p14="http://schemas.microsoft.com/office/powerpoint/2010/main" val="319408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GB"/>
              <a:t>Dr Jenny Robson</a:t>
            </a:r>
          </a:p>
        </p:txBody>
      </p:sp>
      <p:sp>
        <p:nvSpPr>
          <p:cNvPr id="3" name="TextBox 2"/>
          <p:cNvSpPr txBox="1"/>
          <p:nvPr/>
        </p:nvSpPr>
        <p:spPr>
          <a:xfrm>
            <a:off x="339865" y="420786"/>
            <a:ext cx="8205324" cy="2862322"/>
          </a:xfrm>
          <a:prstGeom prst="rect">
            <a:avLst/>
          </a:prstGeom>
          <a:noFill/>
        </p:spPr>
        <p:txBody>
          <a:bodyPr wrap="square" rtlCol="0">
            <a:spAutoFit/>
          </a:bodyPr>
          <a:lstStyle/>
          <a:p>
            <a:r>
              <a:rPr lang="en-GB" b="1" dirty="0"/>
              <a:t>How is ‘quality defined’? (2)</a:t>
            </a:r>
          </a:p>
          <a:p>
            <a:endParaRPr lang="en-GB" b="1" dirty="0"/>
          </a:p>
          <a:p>
            <a:endParaRPr lang="en-GB" b="1" dirty="0"/>
          </a:p>
          <a:p>
            <a:r>
              <a:rPr lang="en-GB" dirty="0"/>
              <a:t>Policy makers assume that there is an explicit and agreed model</a:t>
            </a:r>
          </a:p>
          <a:p>
            <a:r>
              <a:rPr lang="en-GB" dirty="0"/>
              <a:t>of what constitutes quality childcare and quality practitioners (</a:t>
            </a:r>
            <a:r>
              <a:rPr lang="en-GB" dirty="0" err="1"/>
              <a:t>Cottle</a:t>
            </a:r>
            <a:r>
              <a:rPr lang="en-GB" dirty="0"/>
              <a:t> and Alexander, 2012).</a:t>
            </a:r>
          </a:p>
          <a:p>
            <a:endParaRPr lang="en-GB" b="1" dirty="0"/>
          </a:p>
          <a:p>
            <a:r>
              <a:rPr lang="en-GB" dirty="0"/>
              <a:t>Definitions of quality have focused on structure and processes in relations to child outcomes or measurable aspects of child development (</a:t>
            </a:r>
            <a:r>
              <a:rPr lang="en-GB" dirty="0" err="1"/>
              <a:t>Cottle</a:t>
            </a:r>
            <a:r>
              <a:rPr lang="en-GB" dirty="0"/>
              <a:t> and Alexander, 2012)</a:t>
            </a:r>
          </a:p>
        </p:txBody>
      </p:sp>
    </p:spTree>
    <p:extLst>
      <p:ext uri="{BB962C8B-B14F-4D97-AF65-F5344CB8AC3E}">
        <p14:creationId xmlns:p14="http://schemas.microsoft.com/office/powerpoint/2010/main" val="321049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GB"/>
              <a:t>Dr Jenny Robson</a:t>
            </a:r>
          </a:p>
        </p:txBody>
      </p:sp>
      <p:sp>
        <p:nvSpPr>
          <p:cNvPr id="3" name="TextBox 2"/>
          <p:cNvSpPr txBox="1"/>
          <p:nvPr/>
        </p:nvSpPr>
        <p:spPr>
          <a:xfrm>
            <a:off x="202301" y="267037"/>
            <a:ext cx="8035391" cy="1200329"/>
          </a:xfrm>
          <a:prstGeom prst="rect">
            <a:avLst/>
          </a:prstGeom>
          <a:noFill/>
        </p:spPr>
        <p:txBody>
          <a:bodyPr wrap="square" rtlCol="0">
            <a:spAutoFit/>
          </a:bodyPr>
          <a:lstStyle/>
          <a:p>
            <a:r>
              <a:rPr lang="en-GB" b="1" dirty="0"/>
              <a:t>How is quality defined in the UK ECEC Policy?</a:t>
            </a:r>
          </a:p>
          <a:p>
            <a:r>
              <a:rPr lang="en-GB" dirty="0">
                <a:solidFill>
                  <a:srgbClr val="00B050"/>
                </a:solidFill>
              </a:rPr>
              <a:t>Activity and discussion point.</a:t>
            </a:r>
          </a:p>
          <a:p>
            <a:endParaRPr lang="en-GB" b="1" dirty="0"/>
          </a:p>
          <a:p>
            <a:endParaRPr lang="en-GB" b="1" dirty="0"/>
          </a:p>
        </p:txBody>
      </p:sp>
      <p:graphicFrame>
        <p:nvGraphicFramePr>
          <p:cNvPr id="4" name="Table 3"/>
          <p:cNvGraphicFramePr>
            <a:graphicFrameLocks noGrp="1"/>
          </p:cNvGraphicFramePr>
          <p:nvPr>
            <p:extLst>
              <p:ext uri="{D42A27DB-BD31-4B8C-83A1-F6EECF244321}">
                <p14:modId xmlns:p14="http://schemas.microsoft.com/office/powerpoint/2010/main" val="159987601"/>
              </p:ext>
            </p:extLst>
          </p:nvPr>
        </p:nvGraphicFramePr>
        <p:xfrm>
          <a:off x="475580" y="1047903"/>
          <a:ext cx="7488832" cy="4095455"/>
        </p:xfrm>
        <a:graphic>
          <a:graphicData uri="http://schemas.openxmlformats.org/drawingml/2006/table">
            <a:tbl>
              <a:tblPr bandRow="1">
                <a:tableStyleId>{073A0DAA-6AF3-43AB-8588-CEC1D06C72B9}</a:tableStyleId>
              </a:tblPr>
              <a:tblGrid>
                <a:gridCol w="3249871">
                  <a:extLst>
                    <a:ext uri="{9D8B030D-6E8A-4147-A177-3AD203B41FA5}">
                      <a16:colId xmlns:a16="http://schemas.microsoft.com/office/drawing/2014/main" val="20000"/>
                    </a:ext>
                  </a:extLst>
                </a:gridCol>
                <a:gridCol w="4238961">
                  <a:extLst>
                    <a:ext uri="{9D8B030D-6E8A-4147-A177-3AD203B41FA5}">
                      <a16:colId xmlns:a16="http://schemas.microsoft.com/office/drawing/2014/main" val="20001"/>
                    </a:ext>
                  </a:extLst>
                </a:gridCol>
              </a:tblGrid>
              <a:tr h="585065">
                <a:tc>
                  <a:txBody>
                    <a:bodyPr/>
                    <a:lstStyle/>
                    <a:p>
                      <a:pPr algn="r"/>
                      <a:r>
                        <a:rPr lang="en-GB" sz="1200" b="1" dirty="0"/>
                        <a:t>People responsible for defining quality</a:t>
                      </a:r>
                    </a:p>
                  </a:txBody>
                  <a:tcPr anchor="ctr"/>
                </a:tc>
                <a:tc>
                  <a:txBody>
                    <a:bodyPr/>
                    <a:lstStyle/>
                    <a:p>
                      <a:r>
                        <a:rPr lang="en-GB" sz="1200" b="0" i="0" u="none" strike="noStrike" kern="1200" baseline="0" dirty="0">
                          <a:solidFill>
                            <a:schemeClr val="dk1"/>
                          </a:solidFill>
                          <a:latin typeface="+mn-lt"/>
                          <a:ea typeface="+mn-ea"/>
                          <a:cs typeface="+mn-cs"/>
                        </a:rPr>
                        <a:t>Experts ……………………………….........…Stakeholders</a:t>
                      </a:r>
                      <a:endParaRPr lang="en-GB" sz="1200" dirty="0"/>
                    </a:p>
                  </a:txBody>
                  <a:tcPr anchor="ctr"/>
                </a:tc>
                <a:extLst>
                  <a:ext uri="{0D108BD9-81ED-4DB2-BD59-A6C34878D82A}">
                    <a16:rowId xmlns:a16="http://schemas.microsoft.com/office/drawing/2014/main" val="10000"/>
                  </a:ext>
                </a:extLst>
              </a:tr>
              <a:tr h="585065">
                <a:tc>
                  <a:txBody>
                    <a:bodyPr/>
                    <a:lstStyle/>
                    <a:p>
                      <a:pPr algn="r"/>
                      <a:r>
                        <a:rPr lang="en-GB" sz="1200" b="1" dirty="0"/>
                        <a:t>How viewpoints are presented</a:t>
                      </a:r>
                    </a:p>
                  </a:txBody>
                  <a:tcPr anchor="ctr"/>
                </a:tc>
                <a:tc>
                  <a:txBody>
                    <a:bodyPr/>
                    <a:lstStyle/>
                    <a:p>
                      <a:r>
                        <a:rPr lang="en-GB" sz="1200" b="0" i="0" u="none" strike="noStrike" kern="1200" baseline="0" dirty="0">
                          <a:solidFill>
                            <a:schemeClr val="dk1"/>
                          </a:solidFill>
                          <a:latin typeface="+mn-lt"/>
                          <a:ea typeface="+mn-ea"/>
                          <a:cs typeface="+mn-cs"/>
                        </a:rPr>
                        <a:t>Agreed…………………………………...……….Contested</a:t>
                      </a:r>
                      <a:endParaRPr lang="en-GB" sz="1200" dirty="0"/>
                    </a:p>
                  </a:txBody>
                  <a:tcPr anchor="ctr"/>
                </a:tc>
                <a:extLst>
                  <a:ext uri="{0D108BD9-81ED-4DB2-BD59-A6C34878D82A}">
                    <a16:rowId xmlns:a16="http://schemas.microsoft.com/office/drawing/2014/main" val="10001"/>
                  </a:ext>
                </a:extLst>
              </a:tr>
              <a:tr h="585065">
                <a:tc>
                  <a:txBody>
                    <a:bodyPr/>
                    <a:lstStyle/>
                    <a:p>
                      <a:pPr algn="r"/>
                      <a:r>
                        <a:rPr lang="en-GB" sz="1200" b="1" dirty="0"/>
                        <a:t>Method of defining quality</a:t>
                      </a:r>
                    </a:p>
                  </a:txBody>
                  <a:tcPr anchor="ctr"/>
                </a:tc>
                <a:tc>
                  <a:txBody>
                    <a:bodyPr/>
                    <a:lstStyle/>
                    <a:p>
                      <a:r>
                        <a:rPr lang="en-GB" sz="1200" b="0" i="0" u="none" strike="noStrike" kern="1200" baseline="0" dirty="0">
                          <a:solidFill>
                            <a:schemeClr val="dk1"/>
                          </a:solidFill>
                          <a:latin typeface="+mn-lt"/>
                          <a:ea typeface="+mn-ea"/>
                          <a:cs typeface="+mn-cs"/>
                        </a:rPr>
                        <a:t>Written documents …….….......……Dialogue in Practice</a:t>
                      </a:r>
                      <a:endParaRPr lang="en-GB" sz="1200" dirty="0"/>
                    </a:p>
                  </a:txBody>
                  <a:tcPr anchor="ctr"/>
                </a:tc>
                <a:extLst>
                  <a:ext uri="{0D108BD9-81ED-4DB2-BD59-A6C34878D82A}">
                    <a16:rowId xmlns:a16="http://schemas.microsoft.com/office/drawing/2014/main" val="10002"/>
                  </a:ext>
                </a:extLst>
              </a:tr>
              <a:tr h="585065">
                <a:tc>
                  <a:txBody>
                    <a:bodyPr/>
                    <a:lstStyle/>
                    <a:p>
                      <a:pPr algn="r"/>
                      <a:r>
                        <a:rPr lang="en-GB" sz="1200" b="1" dirty="0"/>
                        <a:t>Evolutionary nature</a:t>
                      </a:r>
                      <a:r>
                        <a:rPr lang="en-GB" sz="1200" b="1" baseline="0" dirty="0"/>
                        <a:t> of concept</a:t>
                      </a:r>
                      <a:endParaRPr lang="en-GB" sz="1200" b="1" dirty="0"/>
                    </a:p>
                  </a:txBody>
                  <a:tcPr anchor="ctr"/>
                </a:tc>
                <a:tc>
                  <a:txBody>
                    <a:bodyPr/>
                    <a:lstStyle/>
                    <a:p>
                      <a:r>
                        <a:rPr lang="en-GB" sz="1200" b="0" i="0" u="none" strike="noStrike" kern="1200" baseline="0" dirty="0">
                          <a:solidFill>
                            <a:schemeClr val="dk1"/>
                          </a:solidFill>
                          <a:latin typeface="+mn-lt"/>
                          <a:ea typeface="+mn-ea"/>
                          <a:cs typeface="+mn-cs"/>
                        </a:rPr>
                        <a:t>Static ……………………………..........………….Dynamic</a:t>
                      </a:r>
                      <a:endParaRPr lang="en-GB" sz="1200" dirty="0"/>
                    </a:p>
                  </a:txBody>
                  <a:tcPr anchor="ctr"/>
                </a:tc>
                <a:extLst>
                  <a:ext uri="{0D108BD9-81ED-4DB2-BD59-A6C34878D82A}">
                    <a16:rowId xmlns:a16="http://schemas.microsoft.com/office/drawing/2014/main" val="10003"/>
                  </a:ext>
                </a:extLst>
              </a:tr>
              <a:tr h="585065">
                <a:tc>
                  <a:txBody>
                    <a:bodyPr/>
                    <a:lstStyle/>
                    <a:p>
                      <a:pPr algn="r"/>
                      <a:r>
                        <a:rPr lang="en-GB" sz="1200" b="1" dirty="0"/>
                        <a:t>Philosophical approach</a:t>
                      </a:r>
                    </a:p>
                  </a:txBody>
                  <a:tcPr anchor="ctr"/>
                </a:tc>
                <a:tc>
                  <a:txBody>
                    <a:bodyPr/>
                    <a:lstStyle/>
                    <a:p>
                      <a:r>
                        <a:rPr lang="en-GB" sz="1200" b="0" i="0" u="none" strike="noStrike" kern="1200" baseline="0" dirty="0">
                          <a:solidFill>
                            <a:schemeClr val="dk1"/>
                          </a:solidFill>
                          <a:latin typeface="+mn-lt"/>
                          <a:ea typeface="+mn-ea"/>
                          <a:cs typeface="+mn-cs"/>
                        </a:rPr>
                        <a:t>Objective ……………………………..........……Subjective</a:t>
                      </a:r>
                      <a:endParaRPr lang="en-GB" sz="1200" dirty="0"/>
                    </a:p>
                  </a:txBody>
                  <a:tcPr anchor="ctr"/>
                </a:tc>
                <a:extLst>
                  <a:ext uri="{0D108BD9-81ED-4DB2-BD59-A6C34878D82A}">
                    <a16:rowId xmlns:a16="http://schemas.microsoft.com/office/drawing/2014/main" val="10004"/>
                  </a:ext>
                </a:extLst>
              </a:tr>
              <a:tr h="585065">
                <a:tc>
                  <a:txBody>
                    <a:bodyPr/>
                    <a:lstStyle/>
                    <a:p>
                      <a:pPr algn="r"/>
                      <a:r>
                        <a:rPr lang="en-GB" sz="1200" b="1" dirty="0"/>
                        <a:t>Extent</a:t>
                      </a:r>
                      <a:r>
                        <a:rPr lang="en-GB" sz="1200" b="1" baseline="0" dirty="0"/>
                        <a:t> of applicability</a:t>
                      </a:r>
                      <a:endParaRPr lang="en-GB" sz="1200" b="1" dirty="0"/>
                    </a:p>
                  </a:txBody>
                  <a:tcPr anchor="ctr"/>
                </a:tc>
                <a:tc>
                  <a:txBody>
                    <a:bodyPr/>
                    <a:lstStyle/>
                    <a:p>
                      <a:r>
                        <a:rPr lang="en-GB" sz="1200" b="0" i="0" u="none" strike="noStrike" kern="1200" baseline="0" dirty="0">
                          <a:solidFill>
                            <a:schemeClr val="dk1"/>
                          </a:solidFill>
                          <a:latin typeface="+mn-lt"/>
                          <a:ea typeface="+mn-ea"/>
                          <a:cs typeface="+mn-cs"/>
                        </a:rPr>
                        <a:t>Universal …………………………............Context-specific</a:t>
                      </a:r>
                      <a:endParaRPr lang="en-GB" sz="1200" dirty="0"/>
                    </a:p>
                  </a:txBody>
                  <a:tcPr anchor="ctr"/>
                </a:tc>
                <a:extLst>
                  <a:ext uri="{0D108BD9-81ED-4DB2-BD59-A6C34878D82A}">
                    <a16:rowId xmlns:a16="http://schemas.microsoft.com/office/drawing/2014/main" val="10005"/>
                  </a:ext>
                </a:extLst>
              </a:tr>
              <a:tr h="585065">
                <a:tc>
                  <a:txBody>
                    <a:bodyPr/>
                    <a:lstStyle/>
                    <a:p>
                      <a:pPr algn="r"/>
                      <a:r>
                        <a:rPr lang="en-GB" sz="1200" b="1" dirty="0"/>
                        <a:t>Arena in which quality is defined</a:t>
                      </a:r>
                    </a:p>
                  </a:txBody>
                  <a:tcPr anchor="ctr"/>
                </a:tc>
                <a:tc>
                  <a:txBody>
                    <a:bodyPr/>
                    <a:lstStyle/>
                    <a:p>
                      <a:r>
                        <a:rPr lang="en-GB" sz="1200" b="0" i="0" u="none" strike="noStrike" kern="1200" baseline="0" dirty="0">
                          <a:solidFill>
                            <a:schemeClr val="dk1"/>
                          </a:solidFill>
                          <a:latin typeface="+mn-lt"/>
                          <a:ea typeface="+mn-ea"/>
                          <a:cs typeface="+mn-cs"/>
                        </a:rPr>
                        <a:t>Corporate centre…….….......................…Local Services</a:t>
                      </a:r>
                      <a:endParaRPr lang="en-GB" sz="1200" dirty="0"/>
                    </a:p>
                  </a:txBody>
                  <a:tcPr anchor="ctr"/>
                </a:tc>
                <a:extLst>
                  <a:ext uri="{0D108BD9-81ED-4DB2-BD59-A6C34878D82A}">
                    <a16:rowId xmlns:a16="http://schemas.microsoft.com/office/drawing/2014/main" val="10006"/>
                  </a:ext>
                </a:extLst>
              </a:tr>
            </a:tbl>
          </a:graphicData>
        </a:graphic>
      </p:graphicFrame>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507" y="6037882"/>
            <a:ext cx="1781175" cy="333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95683" y="5223487"/>
            <a:ext cx="7048625" cy="646331"/>
          </a:xfrm>
          <a:prstGeom prst="rect">
            <a:avLst/>
          </a:prstGeom>
          <a:noFill/>
        </p:spPr>
        <p:txBody>
          <a:bodyPr wrap="square" rtlCol="0">
            <a:spAutoFit/>
          </a:bodyPr>
          <a:lstStyle/>
          <a:p>
            <a:r>
              <a:rPr lang="en-GB" dirty="0"/>
              <a:t>An example of the application of this continuum in research is on Moodle. See </a:t>
            </a:r>
            <a:r>
              <a:rPr lang="en-GB" dirty="0" err="1"/>
              <a:t>Cottle</a:t>
            </a:r>
            <a:r>
              <a:rPr lang="en-GB" dirty="0"/>
              <a:t> (2012).</a:t>
            </a:r>
          </a:p>
        </p:txBody>
      </p:sp>
    </p:spTree>
    <p:extLst>
      <p:ext uri="{BB962C8B-B14F-4D97-AF65-F5344CB8AC3E}">
        <p14:creationId xmlns:p14="http://schemas.microsoft.com/office/powerpoint/2010/main" val="1279994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GB"/>
              <a:t>Dr Jenny Robson</a:t>
            </a:r>
          </a:p>
        </p:txBody>
      </p:sp>
      <p:sp>
        <p:nvSpPr>
          <p:cNvPr id="3" name="TextBox 2"/>
          <p:cNvSpPr txBox="1"/>
          <p:nvPr/>
        </p:nvSpPr>
        <p:spPr>
          <a:xfrm>
            <a:off x="210393" y="307497"/>
            <a:ext cx="8407625" cy="5632311"/>
          </a:xfrm>
          <a:prstGeom prst="rect">
            <a:avLst/>
          </a:prstGeom>
          <a:noFill/>
        </p:spPr>
        <p:txBody>
          <a:bodyPr wrap="square" rtlCol="0">
            <a:spAutoFit/>
          </a:bodyPr>
          <a:lstStyle/>
          <a:p>
            <a:r>
              <a:rPr lang="en-GB" b="1" dirty="0"/>
              <a:t>What might be ‘problematic’ with concepts of quality in ECEC policy?</a:t>
            </a:r>
          </a:p>
          <a:p>
            <a:endParaRPr lang="en-GB" dirty="0"/>
          </a:p>
          <a:p>
            <a:endParaRPr lang="en-GB" dirty="0"/>
          </a:p>
          <a:p>
            <a:r>
              <a:rPr lang="en-GB" dirty="0"/>
              <a:t>‘…quality has become reified, treated as if it was an essential attribute of services or products that gives them value, assumed to be natural and neutral.’</a:t>
            </a:r>
          </a:p>
          <a:p>
            <a:r>
              <a:rPr lang="en-GB" dirty="0"/>
              <a:t>(Moss and Dahlberg, 2008, p.3)</a:t>
            </a:r>
          </a:p>
          <a:p>
            <a:endParaRPr lang="en-GB" dirty="0"/>
          </a:p>
          <a:p>
            <a:r>
              <a:rPr lang="en-GB" dirty="0"/>
              <a:t>They argue</a:t>
            </a:r>
          </a:p>
          <a:p>
            <a:endParaRPr lang="en-GB" dirty="0"/>
          </a:p>
          <a:p>
            <a:pPr marL="285750" indent="-285750">
              <a:buFontTx/>
              <a:buChar char="-"/>
            </a:pPr>
            <a:r>
              <a:rPr lang="en-GB" dirty="0"/>
              <a:t>Quality is only one ‘language of evaluation’.</a:t>
            </a:r>
          </a:p>
          <a:p>
            <a:pPr marL="285750" indent="-285750">
              <a:buFontTx/>
              <a:buChar char="-"/>
            </a:pPr>
            <a:r>
              <a:rPr lang="en-GB" dirty="0"/>
              <a:t>It assumes universal and objective norms based on expert knowledge.</a:t>
            </a:r>
          </a:p>
          <a:p>
            <a:pPr marL="285750" indent="-285750">
              <a:buFontTx/>
              <a:buChar char="-"/>
            </a:pPr>
            <a:r>
              <a:rPr lang="en-GB" dirty="0"/>
              <a:t>Quality evaluates the conformity of ECEC provision to norms.</a:t>
            </a:r>
          </a:p>
          <a:p>
            <a:pPr marL="285750" indent="-285750">
              <a:buFontTx/>
              <a:buChar char="-"/>
            </a:pPr>
            <a:r>
              <a:rPr lang="en-GB" dirty="0"/>
              <a:t>Quality is saturated with values and assumptions</a:t>
            </a:r>
          </a:p>
          <a:p>
            <a:pPr marL="285750" indent="-285750">
              <a:buFontTx/>
              <a:buChar char="-"/>
            </a:pPr>
            <a:endParaRPr lang="en-GB" dirty="0"/>
          </a:p>
          <a:p>
            <a:r>
              <a:rPr lang="en-GB" b="1" u="sng" dirty="0">
                <a:solidFill>
                  <a:srgbClr val="00B050"/>
                </a:solidFill>
              </a:rPr>
              <a:t>Discussion point:</a:t>
            </a:r>
          </a:p>
          <a:p>
            <a:r>
              <a:rPr lang="en-GB" dirty="0">
                <a:solidFill>
                  <a:srgbClr val="00B050"/>
                </a:solidFill>
              </a:rPr>
              <a:t>Can an observer make evaluative comments about conformity to universal and objective norms?</a:t>
            </a:r>
          </a:p>
          <a:p>
            <a:endParaRPr lang="en-GB" dirty="0">
              <a:solidFill>
                <a:srgbClr val="00B050"/>
              </a:solidFill>
            </a:endParaRPr>
          </a:p>
          <a:p>
            <a:endParaRPr lang="en-GB" dirty="0">
              <a:solidFill>
                <a:srgbClr val="00B050"/>
              </a:solidFill>
            </a:endParaRPr>
          </a:p>
          <a:p>
            <a:endParaRPr lang="en-GB" dirty="0"/>
          </a:p>
        </p:txBody>
      </p:sp>
    </p:spTree>
    <p:extLst>
      <p:ext uri="{BB962C8B-B14F-4D97-AF65-F5344CB8AC3E}">
        <p14:creationId xmlns:p14="http://schemas.microsoft.com/office/powerpoint/2010/main" val="529310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GB"/>
              <a:t>Dr Jenny Robson</a:t>
            </a:r>
          </a:p>
        </p:txBody>
      </p:sp>
      <p:sp>
        <p:nvSpPr>
          <p:cNvPr id="3" name="TextBox 2"/>
          <p:cNvSpPr txBox="1"/>
          <p:nvPr/>
        </p:nvSpPr>
        <p:spPr>
          <a:xfrm>
            <a:off x="210393" y="307497"/>
            <a:ext cx="8407625" cy="5632311"/>
          </a:xfrm>
          <a:prstGeom prst="rect">
            <a:avLst/>
          </a:prstGeom>
          <a:noFill/>
        </p:spPr>
        <p:txBody>
          <a:bodyPr wrap="square" rtlCol="0">
            <a:spAutoFit/>
          </a:bodyPr>
          <a:lstStyle/>
          <a:p>
            <a:r>
              <a:rPr lang="en-GB" b="1" dirty="0"/>
              <a:t>What might be ‘problematic’ with concepts of quality in ECEC policy?</a:t>
            </a:r>
          </a:p>
          <a:p>
            <a:endParaRPr lang="en-GB" dirty="0"/>
          </a:p>
          <a:p>
            <a:endParaRPr lang="en-GB" dirty="0"/>
          </a:p>
          <a:p>
            <a:r>
              <a:rPr lang="en-GB" dirty="0"/>
              <a:t>‘Hegemonic globalisation’ (Santos, 2004)</a:t>
            </a:r>
          </a:p>
          <a:p>
            <a:endParaRPr lang="en-GB" dirty="0"/>
          </a:p>
          <a:p>
            <a:r>
              <a:rPr lang="en-GB" dirty="0"/>
              <a:t>Globalisation of a particular local and culturally specific truth that makes universal truth claims.   Oppresses all rival and local discourses.</a:t>
            </a:r>
          </a:p>
          <a:p>
            <a:endParaRPr lang="en-GB" dirty="0"/>
          </a:p>
          <a:p>
            <a:r>
              <a:rPr lang="en-GB" dirty="0"/>
              <a:t>Quality and regulation of quality does not identify qualities of professional decision making or practical wisdom  (</a:t>
            </a:r>
            <a:r>
              <a:rPr lang="en-GB" dirty="0" err="1"/>
              <a:t>Goodfellow</a:t>
            </a:r>
            <a:r>
              <a:rPr lang="en-GB" dirty="0"/>
              <a:t>, 2003)</a:t>
            </a:r>
          </a:p>
          <a:p>
            <a:endParaRPr lang="en-GB" dirty="0"/>
          </a:p>
          <a:p>
            <a:r>
              <a:rPr lang="en-GB" dirty="0"/>
              <a:t>Approaches to quality and regulation are simplistic and technical.  Regulations and quality frameworks are identified as  ‘double edged swords’ (</a:t>
            </a:r>
            <a:r>
              <a:rPr lang="en-GB" dirty="0" err="1"/>
              <a:t>Fenech</a:t>
            </a:r>
            <a:r>
              <a:rPr lang="en-GB" dirty="0"/>
              <a:t>, </a:t>
            </a:r>
            <a:r>
              <a:rPr lang="en-GB" dirty="0" err="1"/>
              <a:t>Sumsion</a:t>
            </a:r>
            <a:r>
              <a:rPr lang="en-GB" dirty="0"/>
              <a:t> and </a:t>
            </a:r>
            <a:r>
              <a:rPr lang="en-GB" dirty="0" err="1"/>
              <a:t>Goodfellow</a:t>
            </a:r>
            <a:r>
              <a:rPr lang="en-GB" dirty="0"/>
              <a:t>, 2006).</a:t>
            </a:r>
          </a:p>
          <a:p>
            <a:endParaRPr lang="en-GB" dirty="0"/>
          </a:p>
          <a:p>
            <a:endParaRPr lang="en-GB" dirty="0"/>
          </a:p>
          <a:p>
            <a:endParaRPr lang="en-GB" dirty="0"/>
          </a:p>
          <a:p>
            <a:endParaRPr lang="en-GB" dirty="0"/>
          </a:p>
          <a:p>
            <a:endParaRPr lang="en-GB" dirty="0">
              <a:solidFill>
                <a:srgbClr val="00B050"/>
              </a:solidFill>
            </a:endParaRPr>
          </a:p>
          <a:p>
            <a:endParaRPr lang="en-GB" dirty="0"/>
          </a:p>
        </p:txBody>
      </p:sp>
    </p:spTree>
    <p:extLst>
      <p:ext uri="{BB962C8B-B14F-4D97-AF65-F5344CB8AC3E}">
        <p14:creationId xmlns:p14="http://schemas.microsoft.com/office/powerpoint/2010/main" val="1018228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GB"/>
              <a:t>Dr Jenny Robson</a:t>
            </a:r>
          </a:p>
        </p:txBody>
      </p:sp>
      <p:sp>
        <p:nvSpPr>
          <p:cNvPr id="4" name="TextBox 3"/>
          <p:cNvSpPr txBox="1"/>
          <p:nvPr/>
        </p:nvSpPr>
        <p:spPr>
          <a:xfrm>
            <a:off x="291313" y="404602"/>
            <a:ext cx="8537098" cy="3416320"/>
          </a:xfrm>
          <a:prstGeom prst="rect">
            <a:avLst/>
          </a:prstGeom>
          <a:noFill/>
        </p:spPr>
        <p:txBody>
          <a:bodyPr wrap="square" rtlCol="0">
            <a:spAutoFit/>
          </a:bodyPr>
          <a:lstStyle/>
          <a:p>
            <a:r>
              <a:rPr lang="en-GB" b="1" dirty="0"/>
              <a:t>What might be problematic with concepts of quality in ECEC policy?</a:t>
            </a:r>
          </a:p>
          <a:p>
            <a:endParaRPr lang="en-GB" b="1" dirty="0"/>
          </a:p>
          <a:p>
            <a:r>
              <a:rPr lang="en-GB" b="1" u="sng" dirty="0">
                <a:solidFill>
                  <a:srgbClr val="00B050"/>
                </a:solidFill>
              </a:rPr>
              <a:t>Discussion point:</a:t>
            </a:r>
          </a:p>
          <a:p>
            <a:r>
              <a:rPr lang="en-GB" dirty="0">
                <a:solidFill>
                  <a:srgbClr val="00B050"/>
                </a:solidFill>
              </a:rPr>
              <a:t>Is ‘quality’ in ECEC policy and practice predominantly through the lens of adults?</a:t>
            </a:r>
          </a:p>
          <a:p>
            <a:endParaRPr lang="en-GB" dirty="0">
              <a:solidFill>
                <a:srgbClr val="00B050"/>
              </a:solidFill>
            </a:endParaRPr>
          </a:p>
          <a:p>
            <a:r>
              <a:rPr lang="en-GB" dirty="0"/>
              <a:t>Katz (1993) argues that quality is predominantly from a ‘top down’ perspective with the following characteristics observed by adults.</a:t>
            </a:r>
          </a:p>
          <a:p>
            <a:endParaRPr lang="en-GB" dirty="0">
              <a:solidFill>
                <a:srgbClr val="00B050"/>
              </a:solidFill>
            </a:endParaRPr>
          </a:p>
          <a:p>
            <a:endParaRPr lang="en-GB" dirty="0">
              <a:solidFill>
                <a:srgbClr val="00B050"/>
              </a:solidFill>
            </a:endParaRPr>
          </a:p>
          <a:p>
            <a:endParaRPr lang="en-GB" dirty="0"/>
          </a:p>
          <a:p>
            <a:endParaRPr lang="en-GB" b="1" dirty="0"/>
          </a:p>
          <a:p>
            <a:endParaRPr lang="en-GB"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9528" y="2563342"/>
            <a:ext cx="6878231" cy="21515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36971" y="5170811"/>
            <a:ext cx="6425076" cy="646331"/>
          </a:xfrm>
          <a:prstGeom prst="rect">
            <a:avLst/>
          </a:prstGeom>
          <a:noFill/>
        </p:spPr>
        <p:txBody>
          <a:bodyPr wrap="square" rtlCol="0">
            <a:spAutoFit/>
          </a:bodyPr>
          <a:lstStyle/>
          <a:p>
            <a:r>
              <a:rPr lang="en-GB" dirty="0"/>
              <a:t>Katz argues the research indicates that the above characteristics do predict the effects of ECEC programmes.</a:t>
            </a:r>
          </a:p>
        </p:txBody>
      </p:sp>
    </p:spTree>
    <p:extLst>
      <p:ext uri="{BB962C8B-B14F-4D97-AF65-F5344CB8AC3E}">
        <p14:creationId xmlns:p14="http://schemas.microsoft.com/office/powerpoint/2010/main" val="4129606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GB"/>
              <a:t>Dr Jenny Robson</a:t>
            </a:r>
          </a:p>
        </p:txBody>
      </p:sp>
      <p:sp>
        <p:nvSpPr>
          <p:cNvPr id="3" name="TextBox 2"/>
          <p:cNvSpPr txBox="1"/>
          <p:nvPr/>
        </p:nvSpPr>
        <p:spPr>
          <a:xfrm>
            <a:off x="299405" y="339865"/>
            <a:ext cx="8334797" cy="2031325"/>
          </a:xfrm>
          <a:prstGeom prst="rect">
            <a:avLst/>
          </a:prstGeom>
          <a:noFill/>
        </p:spPr>
        <p:txBody>
          <a:bodyPr wrap="square" rtlCol="0">
            <a:spAutoFit/>
          </a:bodyPr>
          <a:lstStyle/>
          <a:p>
            <a:r>
              <a:rPr lang="en-GB" b="1" dirty="0"/>
              <a:t>Alternative perspective</a:t>
            </a:r>
          </a:p>
          <a:p>
            <a:endParaRPr lang="en-GB" b="1" dirty="0"/>
          </a:p>
          <a:p>
            <a:r>
              <a:rPr lang="en-GB" b="1" dirty="0"/>
              <a:t>Katz (1993) </a:t>
            </a:r>
            <a:r>
              <a:rPr lang="en-GB" dirty="0"/>
              <a:t> - Perspectives based approach</a:t>
            </a:r>
          </a:p>
          <a:p>
            <a:endParaRPr lang="en-GB" b="1" dirty="0"/>
          </a:p>
          <a:p>
            <a:r>
              <a:rPr lang="en-GB" dirty="0"/>
              <a:t>Four perspectives provide an indispensable continuum</a:t>
            </a:r>
          </a:p>
          <a:p>
            <a:endParaRPr lang="en-GB" dirty="0"/>
          </a:p>
          <a:p>
            <a:endParaRPr lang="en-GB" dirty="0"/>
          </a:p>
        </p:txBody>
      </p:sp>
      <p:graphicFrame>
        <p:nvGraphicFramePr>
          <p:cNvPr id="4" name="Diagram 3"/>
          <p:cNvGraphicFramePr/>
          <p:nvPr>
            <p:extLst>
              <p:ext uri="{D42A27DB-BD31-4B8C-83A1-F6EECF244321}">
                <p14:modId xmlns:p14="http://schemas.microsoft.com/office/powerpoint/2010/main" val="561840980"/>
              </p:ext>
            </p:extLst>
          </p:nvPr>
        </p:nvGraphicFramePr>
        <p:xfrm>
          <a:off x="720190" y="1796432"/>
          <a:ext cx="7596225" cy="4440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4899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GB"/>
              <a:t>Dr Jenny Robson</a:t>
            </a:r>
          </a:p>
        </p:txBody>
      </p:sp>
      <p:sp>
        <p:nvSpPr>
          <p:cNvPr id="3" name="TextBox 2"/>
          <p:cNvSpPr txBox="1"/>
          <p:nvPr/>
        </p:nvSpPr>
        <p:spPr>
          <a:xfrm>
            <a:off x="380326" y="517890"/>
            <a:ext cx="8261968" cy="4524315"/>
          </a:xfrm>
          <a:prstGeom prst="rect">
            <a:avLst/>
          </a:prstGeom>
          <a:noFill/>
        </p:spPr>
        <p:txBody>
          <a:bodyPr wrap="square" rtlCol="0">
            <a:spAutoFit/>
          </a:bodyPr>
          <a:lstStyle/>
          <a:p>
            <a:r>
              <a:rPr lang="en-GB" b="1" dirty="0"/>
              <a:t>Alternative perspective</a:t>
            </a:r>
          </a:p>
          <a:p>
            <a:endParaRPr lang="en-GB" b="1" dirty="0"/>
          </a:p>
          <a:p>
            <a:r>
              <a:rPr lang="en-GB" dirty="0"/>
              <a:t>Dahlberg, Moss and Pence (2013)</a:t>
            </a:r>
          </a:p>
          <a:p>
            <a:endParaRPr lang="en-GB" dirty="0"/>
          </a:p>
          <a:p>
            <a:r>
              <a:rPr lang="en-GB" dirty="0"/>
              <a:t>Evaluation as a ‘Meaning Making’ process</a:t>
            </a:r>
          </a:p>
          <a:p>
            <a:endParaRPr lang="en-GB" dirty="0"/>
          </a:p>
          <a:p>
            <a:pPr marL="285750" indent="-285750">
              <a:buFontTx/>
              <a:buChar char="-"/>
            </a:pPr>
            <a:r>
              <a:rPr lang="en-GB" dirty="0"/>
              <a:t>Participatory process</a:t>
            </a:r>
          </a:p>
          <a:p>
            <a:pPr marL="285750" indent="-285750">
              <a:buFontTx/>
              <a:buChar char="-"/>
            </a:pPr>
            <a:r>
              <a:rPr lang="en-GB" dirty="0"/>
              <a:t>Contextualised and framed by critical questions</a:t>
            </a:r>
          </a:p>
          <a:p>
            <a:pPr marL="285750" indent="-285750">
              <a:buFontTx/>
              <a:buChar char="-"/>
            </a:pPr>
            <a:r>
              <a:rPr lang="en-GB" dirty="0"/>
              <a:t>Collective exercise</a:t>
            </a:r>
          </a:p>
          <a:p>
            <a:pPr marL="285750" indent="-285750">
              <a:buFontTx/>
              <a:buChar char="-"/>
            </a:pPr>
            <a:r>
              <a:rPr lang="en-GB" dirty="0"/>
              <a:t>Subjective and rigorous judgement of value</a:t>
            </a:r>
          </a:p>
          <a:p>
            <a:pPr marL="285750" indent="-285750">
              <a:buFontTx/>
              <a:buChar char="-"/>
            </a:pPr>
            <a:r>
              <a:rPr lang="en-GB" dirty="0"/>
              <a:t>Requires practice to be made visible through documentation</a:t>
            </a:r>
          </a:p>
          <a:p>
            <a:endParaRPr lang="en-GB" dirty="0"/>
          </a:p>
          <a:p>
            <a:endParaRPr lang="en-GB" dirty="0"/>
          </a:p>
          <a:p>
            <a:r>
              <a:rPr lang="en-GB" b="1" u="sng" dirty="0">
                <a:solidFill>
                  <a:srgbClr val="00B050"/>
                </a:solidFill>
              </a:rPr>
              <a:t>Discussion point:</a:t>
            </a:r>
          </a:p>
          <a:p>
            <a:r>
              <a:rPr lang="en-GB" dirty="0">
                <a:solidFill>
                  <a:srgbClr val="00B050"/>
                </a:solidFill>
              </a:rPr>
              <a:t>How do contemporary ‘quality frameworks’ in UK ECEC policy and practice reflect the process of ‘meaning making’?</a:t>
            </a:r>
          </a:p>
        </p:txBody>
      </p:sp>
    </p:spTree>
    <p:extLst>
      <p:ext uri="{BB962C8B-B14F-4D97-AF65-F5344CB8AC3E}">
        <p14:creationId xmlns:p14="http://schemas.microsoft.com/office/powerpoint/2010/main" val="3083807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GB"/>
              <a:t>Dr Jenny Robson</a:t>
            </a:r>
          </a:p>
        </p:txBody>
      </p:sp>
      <p:sp>
        <p:nvSpPr>
          <p:cNvPr id="3" name="TextBox 2"/>
          <p:cNvSpPr txBox="1"/>
          <p:nvPr/>
        </p:nvSpPr>
        <p:spPr>
          <a:xfrm>
            <a:off x="210392" y="307497"/>
            <a:ext cx="8407625" cy="5355312"/>
          </a:xfrm>
          <a:prstGeom prst="rect">
            <a:avLst/>
          </a:prstGeom>
          <a:noFill/>
        </p:spPr>
        <p:txBody>
          <a:bodyPr wrap="square" rtlCol="0">
            <a:spAutoFit/>
          </a:bodyPr>
          <a:lstStyle/>
          <a:p>
            <a:r>
              <a:rPr lang="en-GB" b="1" dirty="0"/>
              <a:t>Quality and power (1)</a:t>
            </a:r>
          </a:p>
          <a:p>
            <a:endParaRPr lang="en-GB" b="1" dirty="0"/>
          </a:p>
          <a:p>
            <a:r>
              <a:rPr lang="en-GB" u="sng" dirty="0"/>
              <a:t>Applying Foucault’s ideas of regimes of truth</a:t>
            </a:r>
            <a:r>
              <a:rPr lang="en-GB" dirty="0"/>
              <a:t>.</a:t>
            </a:r>
          </a:p>
          <a:p>
            <a:endParaRPr lang="en-GB" dirty="0"/>
          </a:p>
          <a:p>
            <a:r>
              <a:rPr lang="en-GB" dirty="0"/>
              <a:t>Practices of power produce rules that organise and guide behaviour – they are ‘regimes of truth’ (Foucault, 1984).</a:t>
            </a:r>
          </a:p>
          <a:p>
            <a:endParaRPr lang="en-GB" dirty="0"/>
          </a:p>
          <a:p>
            <a:r>
              <a:rPr lang="en-GB" dirty="0"/>
              <a:t>Regimes of truth are the practices of power – they bring the regime and the truth to life.</a:t>
            </a:r>
          </a:p>
          <a:p>
            <a:endParaRPr lang="en-GB" dirty="0"/>
          </a:p>
          <a:p>
            <a:endParaRPr lang="en-GB" dirty="0"/>
          </a:p>
          <a:p>
            <a:r>
              <a:rPr lang="en-GB" dirty="0">
                <a:solidFill>
                  <a:srgbClr val="00B050"/>
                </a:solidFill>
              </a:rPr>
              <a:t>Are quality standards a technology of normalisation?  </a:t>
            </a:r>
          </a:p>
          <a:p>
            <a:endParaRPr lang="en-GB" dirty="0"/>
          </a:p>
          <a:p>
            <a:r>
              <a:rPr lang="en-GB" dirty="0"/>
              <a:t>Established norms in practice against which performance is assessed?</a:t>
            </a:r>
          </a:p>
          <a:p>
            <a:endParaRPr lang="en-GB" dirty="0"/>
          </a:p>
          <a:p>
            <a:r>
              <a:rPr lang="en-GB" dirty="0"/>
              <a:t>Are quality standards a technology of regulation?   Governing through the setting and regulation of norms of performance.</a:t>
            </a:r>
          </a:p>
          <a:p>
            <a:endParaRPr lang="en-GB" dirty="0">
              <a:solidFill>
                <a:srgbClr val="00B050"/>
              </a:solidFill>
            </a:endParaRPr>
          </a:p>
          <a:p>
            <a:endParaRPr lang="en-GB" dirty="0"/>
          </a:p>
        </p:txBody>
      </p:sp>
    </p:spTree>
    <p:extLst>
      <p:ext uri="{BB962C8B-B14F-4D97-AF65-F5344CB8AC3E}">
        <p14:creationId xmlns:p14="http://schemas.microsoft.com/office/powerpoint/2010/main" val="200927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GB"/>
              <a:t>Dr Jenny Robson</a:t>
            </a:r>
          </a:p>
        </p:txBody>
      </p:sp>
      <p:sp>
        <p:nvSpPr>
          <p:cNvPr id="3" name="TextBox 2"/>
          <p:cNvSpPr txBox="1"/>
          <p:nvPr/>
        </p:nvSpPr>
        <p:spPr>
          <a:xfrm>
            <a:off x="249382" y="332509"/>
            <a:ext cx="8205849" cy="5909310"/>
          </a:xfrm>
          <a:prstGeom prst="rect">
            <a:avLst/>
          </a:prstGeom>
          <a:noFill/>
        </p:spPr>
        <p:txBody>
          <a:bodyPr wrap="square" rtlCol="0">
            <a:spAutoFit/>
          </a:bodyPr>
          <a:lstStyle/>
          <a:p>
            <a:r>
              <a:rPr lang="en-GB" sz="2000" b="1" dirty="0"/>
              <a:t>Quality and power (2)</a:t>
            </a:r>
          </a:p>
          <a:p>
            <a:endParaRPr lang="en-GB" sz="2000" b="1" dirty="0"/>
          </a:p>
          <a:p>
            <a:r>
              <a:rPr lang="en-GB" sz="2000" b="1" dirty="0"/>
              <a:t>Disciplinary technology – surveillance and normalising judgement</a:t>
            </a:r>
          </a:p>
          <a:p>
            <a:endParaRPr lang="en-GB" sz="2000" b="1" dirty="0"/>
          </a:p>
          <a:p>
            <a:r>
              <a:rPr lang="en-GB" sz="2000" dirty="0"/>
              <a:t>Foucault (1977) argued that self control became the most effective form of controlling populations; gained not through </a:t>
            </a:r>
            <a:r>
              <a:rPr lang="en-GB" sz="2000" u="sng" dirty="0"/>
              <a:t>repression</a:t>
            </a:r>
            <a:r>
              <a:rPr lang="en-GB" sz="2000" dirty="0"/>
              <a:t> but through consent.</a:t>
            </a:r>
          </a:p>
          <a:p>
            <a:endParaRPr lang="en-GB" sz="2000" dirty="0"/>
          </a:p>
          <a:p>
            <a:r>
              <a:rPr lang="en-GB" sz="2000" dirty="0"/>
              <a:t>Consent was gained through mechanisms of social control or disciplinary technologies. </a:t>
            </a:r>
          </a:p>
          <a:p>
            <a:endParaRPr lang="en-GB" sz="2000" dirty="0"/>
          </a:p>
          <a:p>
            <a:pPr marL="285750" indent="-285750">
              <a:buFontTx/>
              <a:buChar char="-"/>
            </a:pPr>
            <a:r>
              <a:rPr lang="en-GB" sz="2000" dirty="0"/>
              <a:t>Establishing a principle of a rule to follow; influencing public opinion</a:t>
            </a:r>
          </a:p>
          <a:p>
            <a:pPr marL="285750" indent="-285750">
              <a:buFontTx/>
              <a:buChar char="-"/>
            </a:pPr>
            <a:r>
              <a:rPr lang="en-GB" sz="2000" dirty="0"/>
              <a:t>Measurement of conformity (surveillance).</a:t>
            </a:r>
          </a:p>
          <a:p>
            <a:pPr marL="285750" indent="-285750">
              <a:buFontTx/>
              <a:buChar char="-"/>
            </a:pPr>
            <a:r>
              <a:rPr lang="en-GB" sz="2000" dirty="0"/>
              <a:t>Delineates difference from conformity as ‘abnormal’.</a:t>
            </a:r>
          </a:p>
          <a:p>
            <a:pPr marL="285750" indent="-285750">
              <a:buFontTx/>
              <a:buChar char="-"/>
            </a:pPr>
            <a:endParaRPr lang="en-GB" sz="2000" dirty="0"/>
          </a:p>
          <a:p>
            <a:pPr marL="285750" indent="-285750">
              <a:buFontTx/>
              <a:buChar char="-"/>
            </a:pPr>
            <a:endParaRPr lang="en-GB" sz="2000" dirty="0"/>
          </a:p>
          <a:p>
            <a:r>
              <a:rPr lang="en-GB" sz="2000" dirty="0">
                <a:solidFill>
                  <a:srgbClr val="00B050"/>
                </a:solidFill>
              </a:rPr>
              <a:t>Ofsted Inspection Framework (Grade Descriptors) as the ‘norm’?</a:t>
            </a:r>
          </a:p>
          <a:p>
            <a:endParaRPr lang="en-GB" sz="2000" dirty="0">
              <a:solidFill>
                <a:srgbClr val="00B050"/>
              </a:solidFill>
            </a:endParaRPr>
          </a:p>
          <a:p>
            <a:r>
              <a:rPr lang="en-GB" sz="2000" dirty="0">
                <a:solidFill>
                  <a:srgbClr val="00B050"/>
                </a:solidFill>
              </a:rPr>
              <a:t>People that do not conform are seen as a risk or threat.</a:t>
            </a:r>
          </a:p>
        </p:txBody>
      </p:sp>
    </p:spTree>
    <p:extLst>
      <p:ext uri="{BB962C8B-B14F-4D97-AF65-F5344CB8AC3E}">
        <p14:creationId xmlns:p14="http://schemas.microsoft.com/office/powerpoint/2010/main" val="4253118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81200" y="1752600"/>
            <a:ext cx="4876800" cy="2819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During the session</a:t>
            </a:r>
          </a:p>
          <a:p>
            <a:pPr algn="ctr"/>
            <a:r>
              <a:rPr lang="en-US" sz="3200" dirty="0"/>
              <a:t>Reflection in Action</a:t>
            </a:r>
            <a:endParaRPr lang="en-GB" sz="3200" dirty="0"/>
          </a:p>
        </p:txBody>
      </p:sp>
    </p:spTree>
    <p:extLst>
      <p:ext uri="{BB962C8B-B14F-4D97-AF65-F5344CB8AC3E}">
        <p14:creationId xmlns:p14="http://schemas.microsoft.com/office/powerpoint/2010/main" val="731507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553630"/>
            <a:ext cx="8534400" cy="1754326"/>
          </a:xfrm>
          <a:prstGeom prst="rect">
            <a:avLst/>
          </a:prstGeom>
          <a:noFill/>
        </p:spPr>
        <p:txBody>
          <a:bodyPr wrap="square" rtlCol="0">
            <a:spAutoFit/>
          </a:bodyPr>
          <a:lstStyle/>
          <a:p>
            <a:r>
              <a:rPr lang="en-US" b="1" dirty="0" err="1"/>
              <a:t>Schon’s</a:t>
            </a:r>
            <a:r>
              <a:rPr lang="en-US" b="1" dirty="0"/>
              <a:t> theory of reflection in practice must be applied at each week during the session and post session.</a:t>
            </a:r>
          </a:p>
          <a:p>
            <a:r>
              <a:rPr lang="en-US" dirty="0" err="1"/>
              <a:t>Schon</a:t>
            </a:r>
            <a:r>
              <a:rPr lang="en-US" dirty="0"/>
              <a:t> (2016)</a:t>
            </a:r>
          </a:p>
          <a:p>
            <a:r>
              <a:rPr lang="en-US" dirty="0">
                <a:solidFill>
                  <a:srgbClr val="FF0000"/>
                </a:solidFill>
              </a:rPr>
              <a:t>Reflection is always followed by action (learning).  </a:t>
            </a:r>
          </a:p>
          <a:p>
            <a:endParaRPr lang="en-US" dirty="0">
              <a:solidFill>
                <a:srgbClr val="FF0000"/>
              </a:solidFill>
            </a:endParaRPr>
          </a:p>
          <a:p>
            <a:endParaRPr lang="en-GB" dirty="0"/>
          </a:p>
        </p:txBody>
      </p:sp>
      <p:graphicFrame>
        <p:nvGraphicFramePr>
          <p:cNvPr id="5" name="Table 4"/>
          <p:cNvGraphicFramePr>
            <a:graphicFrameLocks noGrp="1"/>
          </p:cNvGraphicFramePr>
          <p:nvPr>
            <p:extLst/>
          </p:nvPr>
        </p:nvGraphicFramePr>
        <p:xfrm>
          <a:off x="304801" y="2367280"/>
          <a:ext cx="8381999" cy="3323876"/>
        </p:xfrm>
        <a:graphic>
          <a:graphicData uri="http://schemas.openxmlformats.org/drawingml/2006/table">
            <a:tbl>
              <a:tblPr firstRow="1" bandRow="1">
                <a:tableStyleId>{5C22544A-7EE6-4342-B048-85BDC9FD1C3A}</a:tableStyleId>
              </a:tblPr>
              <a:tblGrid>
                <a:gridCol w="4267200">
                  <a:extLst>
                    <a:ext uri="{9D8B030D-6E8A-4147-A177-3AD203B41FA5}">
                      <a16:colId xmlns:a16="http://schemas.microsoft.com/office/drawing/2014/main" val="20000"/>
                    </a:ext>
                  </a:extLst>
                </a:gridCol>
                <a:gridCol w="4114799">
                  <a:extLst>
                    <a:ext uri="{9D8B030D-6E8A-4147-A177-3AD203B41FA5}">
                      <a16:colId xmlns:a16="http://schemas.microsoft.com/office/drawing/2014/main" val="20001"/>
                    </a:ext>
                  </a:extLst>
                </a:gridCol>
              </a:tblGrid>
              <a:tr h="285464">
                <a:tc>
                  <a:txBody>
                    <a:bodyPr/>
                    <a:lstStyle/>
                    <a:p>
                      <a:r>
                        <a:rPr lang="en-US" dirty="0"/>
                        <a:t>Reflection-in</a:t>
                      </a:r>
                      <a:r>
                        <a:rPr lang="en-US" baseline="0" dirty="0"/>
                        <a:t>-action</a:t>
                      </a:r>
                      <a:endParaRPr lang="en-GB" dirty="0"/>
                    </a:p>
                  </a:txBody>
                  <a:tcPr/>
                </a:tc>
                <a:tc>
                  <a:txBody>
                    <a:bodyPr/>
                    <a:lstStyle/>
                    <a:p>
                      <a:r>
                        <a:rPr lang="en-US" dirty="0"/>
                        <a:t>Reflection-on-action</a:t>
                      </a:r>
                      <a:endParaRPr lang="en-GB" dirty="0"/>
                    </a:p>
                  </a:txBody>
                  <a:tcPr/>
                </a:tc>
                <a:extLst>
                  <a:ext uri="{0D108BD9-81ED-4DB2-BD59-A6C34878D82A}">
                    <a16:rowId xmlns:a16="http://schemas.microsoft.com/office/drawing/2014/main" val="10000"/>
                  </a:ext>
                </a:extLst>
              </a:tr>
              <a:tr h="3026696">
                <a:tc>
                  <a:txBody>
                    <a:bodyPr/>
                    <a:lstStyle/>
                    <a:p>
                      <a:r>
                        <a:rPr lang="en-US" i="1" dirty="0"/>
                        <a:t>Reflection whilst the learning process, event, interaction</a:t>
                      </a:r>
                      <a:r>
                        <a:rPr lang="en-US" i="1" baseline="0" dirty="0"/>
                        <a:t> or action is taking place.</a:t>
                      </a:r>
                    </a:p>
                    <a:p>
                      <a:r>
                        <a:rPr lang="en-US" baseline="0" dirty="0"/>
                        <a:t>What is happening?</a:t>
                      </a:r>
                    </a:p>
                    <a:p>
                      <a:r>
                        <a:rPr lang="en-US" baseline="0" dirty="0"/>
                        <a:t>How do I feel?</a:t>
                      </a:r>
                    </a:p>
                    <a:p>
                      <a:r>
                        <a:rPr lang="en-US" baseline="0" dirty="0"/>
                        <a:t>What is my position in relation to the concept/knowledge/understanding/theory?</a:t>
                      </a:r>
                    </a:p>
                    <a:p>
                      <a:r>
                        <a:rPr lang="en-US" baseline="0" dirty="0"/>
                        <a:t>Why am I arriving at this position? How has the discussion in the class influenced my position?</a:t>
                      </a:r>
                    </a:p>
                    <a:p>
                      <a:endParaRPr lang="en-US" dirty="0"/>
                    </a:p>
                  </a:txBody>
                  <a:tcPr/>
                </a:tc>
                <a:tc>
                  <a:txBody>
                    <a:bodyPr/>
                    <a:lstStyle/>
                    <a:p>
                      <a:r>
                        <a:rPr lang="en-US" i="1" dirty="0"/>
                        <a:t>Reflect after the learning</a:t>
                      </a:r>
                      <a:r>
                        <a:rPr lang="en-US" i="1" baseline="0" dirty="0"/>
                        <a:t> process, event, interaction or action has taken place.</a:t>
                      </a:r>
                    </a:p>
                    <a:p>
                      <a:r>
                        <a:rPr lang="en-US" b="1" i="1" baseline="0" dirty="0"/>
                        <a:t>This is informed by new information or theory.</a:t>
                      </a:r>
                    </a:p>
                    <a:p>
                      <a:r>
                        <a:rPr lang="en-US" b="0" i="0" baseline="0" dirty="0"/>
                        <a:t>How do I feel after the learning process, event, interaction or action?</a:t>
                      </a:r>
                    </a:p>
                    <a:p>
                      <a:r>
                        <a:rPr lang="en-US" b="0" i="0" baseline="0" dirty="0"/>
                        <a:t>How has theory informed/developed my understanding?</a:t>
                      </a:r>
                    </a:p>
                    <a:p>
                      <a:r>
                        <a:rPr lang="en-US" b="0" i="0" baseline="0" dirty="0"/>
                        <a:t>How has new information (e.g. arising from the literature) informed my understanding?</a:t>
                      </a:r>
                    </a:p>
                    <a:p>
                      <a:r>
                        <a:rPr lang="en-US" b="0" i="0" baseline="0" dirty="0"/>
                        <a:t>How has my understanding changed?</a:t>
                      </a:r>
                    </a:p>
                    <a:p>
                      <a:r>
                        <a:rPr lang="en-US" b="0" i="0" baseline="0" dirty="0"/>
                        <a:t>How might I extend my knowledge/understanding in the future?</a:t>
                      </a:r>
                      <a:endParaRPr lang="en-GB" b="0" i="0" dirty="0"/>
                    </a:p>
                  </a:txBody>
                  <a:tcPr/>
                </a:tc>
                <a:extLst>
                  <a:ext uri="{0D108BD9-81ED-4DB2-BD59-A6C34878D82A}">
                    <a16:rowId xmlns:a16="http://schemas.microsoft.com/office/drawing/2014/main" val="10001"/>
                  </a:ext>
                </a:extLst>
              </a:tr>
            </a:tbl>
          </a:graphicData>
        </a:graphic>
      </p:graphicFrame>
      <p:sp>
        <p:nvSpPr>
          <p:cNvPr id="2" name="Down Arrow 1"/>
          <p:cNvSpPr/>
          <p:nvPr/>
        </p:nvSpPr>
        <p:spPr>
          <a:xfrm>
            <a:off x="1447800" y="1752600"/>
            <a:ext cx="2438400" cy="762000"/>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988220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Workshop session</a:t>
            </a:r>
            <a:endParaRPr lang="en-GB" dirty="0"/>
          </a:p>
        </p:txBody>
      </p:sp>
      <p:sp>
        <p:nvSpPr>
          <p:cNvPr id="3" name="Text Placeholder 2"/>
          <p:cNvSpPr>
            <a:spLocks noGrp="1"/>
          </p:cNvSpPr>
          <p:nvPr>
            <p:ph type="body" idx="1"/>
          </p:nvPr>
        </p:nvSpPr>
        <p:spPr/>
        <p:txBody>
          <a:bodyPr/>
          <a:lstStyle/>
          <a:p>
            <a:r>
              <a:rPr lang="en-GB" dirty="0"/>
              <a:t>Part 2 </a:t>
            </a:r>
          </a:p>
        </p:txBody>
      </p:sp>
    </p:spTree>
    <p:extLst>
      <p:ext uri="{BB962C8B-B14F-4D97-AF65-F5344CB8AC3E}">
        <p14:creationId xmlns:p14="http://schemas.microsoft.com/office/powerpoint/2010/main" val="49505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GB"/>
              <a:t>Dr Jenny Robson</a:t>
            </a:r>
          </a:p>
        </p:txBody>
      </p:sp>
      <p:sp>
        <p:nvSpPr>
          <p:cNvPr id="3" name="TextBox 2"/>
          <p:cNvSpPr txBox="1"/>
          <p:nvPr/>
        </p:nvSpPr>
        <p:spPr>
          <a:xfrm>
            <a:off x="412694" y="550258"/>
            <a:ext cx="7485133" cy="369332"/>
          </a:xfrm>
          <a:prstGeom prst="rect">
            <a:avLst/>
          </a:prstGeom>
          <a:noFill/>
        </p:spPr>
        <p:txBody>
          <a:bodyPr wrap="square" rtlCol="0">
            <a:spAutoFit/>
          </a:bodyPr>
          <a:lstStyle/>
          <a:p>
            <a:r>
              <a:rPr lang="en-GB" dirty="0"/>
              <a:t>Workshop</a:t>
            </a:r>
          </a:p>
        </p:txBody>
      </p:sp>
      <p:sp>
        <p:nvSpPr>
          <p:cNvPr id="4" name="TextBox 3"/>
          <p:cNvSpPr txBox="1"/>
          <p:nvPr/>
        </p:nvSpPr>
        <p:spPr>
          <a:xfrm>
            <a:off x="1416106" y="1480842"/>
            <a:ext cx="6166131" cy="2308324"/>
          </a:xfrm>
          <a:prstGeom prst="rect">
            <a:avLst/>
          </a:prstGeom>
          <a:noFill/>
        </p:spPr>
        <p:txBody>
          <a:bodyPr wrap="square" rtlCol="0">
            <a:spAutoFit/>
          </a:bodyPr>
          <a:lstStyle/>
          <a:p>
            <a:r>
              <a:rPr lang="en-GB" dirty="0"/>
              <a:t>Read the two extracts from of two policies defining quality standards in Early Childhood Education and Care.</a:t>
            </a:r>
          </a:p>
          <a:p>
            <a:endParaRPr lang="en-GB" dirty="0"/>
          </a:p>
          <a:p>
            <a:r>
              <a:rPr lang="en-GB" dirty="0"/>
              <a:t>Apply some of the ideas/theories from today’s session.</a:t>
            </a:r>
          </a:p>
          <a:p>
            <a:endParaRPr lang="en-GB" dirty="0"/>
          </a:p>
          <a:p>
            <a:r>
              <a:rPr lang="en-GB" dirty="0"/>
              <a:t>How is quality defined?</a:t>
            </a:r>
          </a:p>
          <a:p>
            <a:endParaRPr lang="en-GB" dirty="0"/>
          </a:p>
          <a:p>
            <a:r>
              <a:rPr lang="en-GB" dirty="0"/>
              <a:t>How is the definition of quality problematic?</a:t>
            </a:r>
          </a:p>
        </p:txBody>
      </p:sp>
    </p:spTree>
    <p:extLst>
      <p:ext uri="{BB962C8B-B14F-4D97-AF65-F5344CB8AC3E}">
        <p14:creationId xmlns:p14="http://schemas.microsoft.com/office/powerpoint/2010/main" val="783600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 session reading</a:t>
            </a:r>
            <a:endParaRPr lang="en-GB" dirty="0"/>
          </a:p>
        </p:txBody>
      </p:sp>
      <p:sp>
        <p:nvSpPr>
          <p:cNvPr id="3" name="Text Placeholder 2"/>
          <p:cNvSpPr>
            <a:spLocks noGrp="1"/>
          </p:cNvSpPr>
          <p:nvPr>
            <p:ph type="body" idx="1"/>
          </p:nvPr>
        </p:nvSpPr>
        <p:spPr/>
        <p:txBody>
          <a:bodyPr/>
          <a:lstStyle/>
          <a:p>
            <a:r>
              <a:rPr lang="en-GB" dirty="0"/>
              <a:t>Part 3 </a:t>
            </a:r>
          </a:p>
        </p:txBody>
      </p:sp>
    </p:spTree>
    <p:extLst>
      <p:ext uri="{BB962C8B-B14F-4D97-AF65-F5344CB8AC3E}">
        <p14:creationId xmlns:p14="http://schemas.microsoft.com/office/powerpoint/2010/main" val="5160783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2F84067E-F43F-4BD7-B721-98E7157E08C7}"/>
              </a:ext>
            </a:extLst>
          </p:cNvPr>
          <p:cNvSpPr>
            <a:spLocks noGrp="1"/>
          </p:cNvSpPr>
          <p:nvPr>
            <p:ph type="ftr" sz="quarter" idx="11"/>
          </p:nvPr>
        </p:nvSpPr>
        <p:spPr/>
        <p:txBody>
          <a:bodyPr/>
          <a:lstStyle/>
          <a:p>
            <a:pPr>
              <a:defRPr/>
            </a:pPr>
            <a:r>
              <a:rPr lang="en-GB"/>
              <a:t>Dr Jenny Robson</a:t>
            </a:r>
          </a:p>
        </p:txBody>
      </p:sp>
      <p:sp>
        <p:nvSpPr>
          <p:cNvPr id="5" name="TextBox 4">
            <a:extLst>
              <a:ext uri="{FF2B5EF4-FFF2-40B4-BE49-F238E27FC236}">
                <a16:creationId xmlns:a16="http://schemas.microsoft.com/office/drawing/2014/main" id="{CA41AF3F-B019-45F7-B513-F5B48EC748C8}"/>
              </a:ext>
            </a:extLst>
          </p:cNvPr>
          <p:cNvSpPr txBox="1"/>
          <p:nvPr/>
        </p:nvSpPr>
        <p:spPr>
          <a:xfrm>
            <a:off x="461818" y="591127"/>
            <a:ext cx="8405091" cy="5078313"/>
          </a:xfrm>
          <a:prstGeom prst="rect">
            <a:avLst/>
          </a:prstGeom>
          <a:noFill/>
        </p:spPr>
        <p:txBody>
          <a:bodyPr wrap="square" rtlCol="0">
            <a:spAutoFit/>
          </a:bodyPr>
          <a:lstStyle/>
          <a:p>
            <a:r>
              <a:rPr lang="en-GB" dirty="0">
                <a:solidFill>
                  <a:srgbClr val="FF0000"/>
                </a:solidFill>
              </a:rPr>
              <a:t>If you are focusing on this area for the assignment you must engage with the following readings.  </a:t>
            </a:r>
          </a:p>
          <a:p>
            <a:r>
              <a:rPr lang="en-GB" dirty="0"/>
              <a:t>Fenech, M., </a:t>
            </a:r>
            <a:r>
              <a:rPr lang="en-GB" dirty="0" err="1"/>
              <a:t>Sumsion</a:t>
            </a:r>
            <a:r>
              <a:rPr lang="en-GB" dirty="0"/>
              <a:t>, J. and Goodfellow, J. (2006) 'The regulatory environment in day care: A 'double-edged sword' for early childhood professional practice',</a:t>
            </a:r>
            <a:r>
              <a:rPr lang="en-GB" i="1" dirty="0"/>
              <a:t> Australasian Journal of Early Childhood</a:t>
            </a:r>
            <a:r>
              <a:rPr lang="en-GB" dirty="0"/>
              <a:t>, 31(3), pp. 49-58.</a:t>
            </a:r>
          </a:p>
          <a:p>
            <a:r>
              <a:rPr lang="en-GB" dirty="0"/>
              <a:t>Click </a:t>
            </a:r>
            <a:r>
              <a:rPr lang="en-GB" dirty="0">
                <a:hlinkClick r:id="rId2"/>
              </a:rPr>
              <a:t>here</a:t>
            </a:r>
            <a:r>
              <a:rPr lang="en-GB" dirty="0"/>
              <a:t> to access the journal. </a:t>
            </a:r>
          </a:p>
          <a:p>
            <a:r>
              <a:rPr lang="en-GB" dirty="0"/>
              <a:t>Katz, L. G. (1993) ‘Multiple perspectives on the quality of early childhood programmes’, </a:t>
            </a:r>
            <a:r>
              <a:rPr lang="en-GB" i="1" dirty="0"/>
              <a:t>European Early Childhood Education Research Journal</a:t>
            </a:r>
            <a:r>
              <a:rPr lang="en-GB" dirty="0"/>
              <a:t>, 1(2), 5–9.</a:t>
            </a:r>
          </a:p>
          <a:p>
            <a:r>
              <a:rPr lang="en-GB" dirty="0"/>
              <a:t>This journal is not available on line so click </a:t>
            </a:r>
            <a:r>
              <a:rPr lang="en-GB" dirty="0">
                <a:hlinkClick r:id="rId3"/>
              </a:rPr>
              <a:t>here</a:t>
            </a:r>
            <a:r>
              <a:rPr lang="en-GB" dirty="0"/>
              <a:t> for a PDF.</a:t>
            </a:r>
          </a:p>
          <a:p>
            <a:r>
              <a:rPr lang="en-GB" dirty="0"/>
              <a:t>Cottle, M. &amp; Alexander, E. (2012) ‘Quality in early years settings: government, research and practitioners’ perspectives’, </a:t>
            </a:r>
            <a:r>
              <a:rPr lang="en-GB" i="1" dirty="0"/>
              <a:t>British Educational Research Journal</a:t>
            </a:r>
            <a:r>
              <a:rPr lang="en-GB" dirty="0"/>
              <a:t>, 38(4),  pp. 635-654,</a:t>
            </a:r>
          </a:p>
          <a:p>
            <a:r>
              <a:rPr lang="en-GB" dirty="0"/>
              <a:t>Click </a:t>
            </a:r>
            <a:r>
              <a:rPr lang="en-GB" dirty="0">
                <a:hlinkClick r:id="rId4"/>
              </a:rPr>
              <a:t>here</a:t>
            </a:r>
            <a:r>
              <a:rPr lang="en-GB" dirty="0"/>
              <a:t> to access the text.</a:t>
            </a:r>
          </a:p>
          <a:p>
            <a:r>
              <a:rPr lang="en-GB" dirty="0"/>
              <a:t>Dahlberg, G. , Moss, P. and Pence, A. (2008)</a:t>
            </a:r>
            <a:r>
              <a:rPr lang="en-GB" i="1" dirty="0"/>
              <a:t> Beyond Quality in Early Childhood Education and Care: Postmodern Perspectives, </a:t>
            </a:r>
            <a:r>
              <a:rPr lang="en-GB" dirty="0"/>
              <a:t>London: Falmer Press.  This book is available through the e-library.  Please read Chapter 1.</a:t>
            </a:r>
          </a:p>
          <a:p>
            <a:r>
              <a:rPr lang="en-GB" dirty="0"/>
              <a:t>Click </a:t>
            </a:r>
            <a:r>
              <a:rPr lang="en-GB" dirty="0">
                <a:hlinkClick r:id="rId5"/>
              </a:rPr>
              <a:t>here </a:t>
            </a:r>
            <a:r>
              <a:rPr lang="en-GB" dirty="0"/>
              <a:t>to access the text.</a:t>
            </a:r>
          </a:p>
          <a:p>
            <a:endParaRPr lang="en-GB" dirty="0"/>
          </a:p>
        </p:txBody>
      </p:sp>
    </p:spTree>
    <p:extLst>
      <p:ext uri="{BB962C8B-B14F-4D97-AF65-F5344CB8AC3E}">
        <p14:creationId xmlns:p14="http://schemas.microsoft.com/office/powerpoint/2010/main" val="234125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81200" y="1752600"/>
            <a:ext cx="4876800" cy="2819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Post session task</a:t>
            </a:r>
          </a:p>
          <a:p>
            <a:pPr algn="ctr"/>
            <a:r>
              <a:rPr lang="en-US" sz="3200" dirty="0"/>
              <a:t>Reflection on Action</a:t>
            </a:r>
            <a:endParaRPr lang="en-GB" sz="3200" dirty="0"/>
          </a:p>
        </p:txBody>
      </p:sp>
    </p:spTree>
    <p:extLst>
      <p:ext uri="{BB962C8B-B14F-4D97-AF65-F5344CB8AC3E}">
        <p14:creationId xmlns:p14="http://schemas.microsoft.com/office/powerpoint/2010/main" val="9672467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Pre-Reading for next week</a:t>
            </a:r>
            <a:br>
              <a:rPr lang="en-US" dirty="0"/>
            </a:br>
            <a:r>
              <a:rPr lang="en-US" b="0" dirty="0">
                <a:solidFill>
                  <a:srgbClr val="FF0000"/>
                </a:solidFill>
              </a:rPr>
              <a:t>See Moodle Week 4.</a:t>
            </a:r>
            <a:endParaRPr lang="en-GB" dirty="0"/>
          </a:p>
        </p:txBody>
      </p:sp>
      <p:sp>
        <p:nvSpPr>
          <p:cNvPr id="3" name="Text Placeholder 2"/>
          <p:cNvSpPr>
            <a:spLocks noGrp="1"/>
          </p:cNvSpPr>
          <p:nvPr>
            <p:ph type="body" idx="1"/>
          </p:nvPr>
        </p:nvSpPr>
        <p:spPr/>
        <p:txBody>
          <a:bodyPr/>
          <a:lstStyle/>
          <a:p>
            <a:r>
              <a:rPr lang="en-GB" dirty="0"/>
              <a:t>Part 4 </a:t>
            </a:r>
          </a:p>
        </p:txBody>
      </p:sp>
    </p:spTree>
    <p:extLst>
      <p:ext uri="{BB962C8B-B14F-4D97-AF65-F5344CB8AC3E}">
        <p14:creationId xmlns:p14="http://schemas.microsoft.com/office/powerpoint/2010/main" val="7651846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81200" y="1752600"/>
            <a:ext cx="4876800" cy="2819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Your questions about the Module and the Assignment</a:t>
            </a:r>
            <a:endParaRPr lang="en-GB" sz="3200" dirty="0"/>
          </a:p>
        </p:txBody>
      </p:sp>
    </p:spTree>
    <p:extLst>
      <p:ext uri="{BB962C8B-B14F-4D97-AF65-F5344CB8AC3E}">
        <p14:creationId xmlns:p14="http://schemas.microsoft.com/office/powerpoint/2010/main" val="34937521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a:xfrm>
            <a:off x="0" y="4763"/>
            <a:ext cx="7886700" cy="1325562"/>
          </a:xfrm>
        </p:spPr>
        <p:txBody>
          <a:bodyPr/>
          <a:lstStyle/>
          <a:p>
            <a:r>
              <a:rPr lang="en-GB" altLang="en-US" dirty="0"/>
              <a:t>References (1)</a:t>
            </a:r>
          </a:p>
        </p:txBody>
      </p:sp>
      <p:sp>
        <p:nvSpPr>
          <p:cNvPr id="75779" name="Content Placeholder 2"/>
          <p:cNvSpPr>
            <a:spLocks noGrp="1"/>
          </p:cNvSpPr>
          <p:nvPr>
            <p:ph idx="1"/>
          </p:nvPr>
        </p:nvSpPr>
        <p:spPr>
          <a:xfrm>
            <a:off x="108642" y="848703"/>
            <a:ext cx="8406708" cy="5271616"/>
          </a:xfrm>
        </p:spPr>
        <p:txBody>
          <a:bodyPr/>
          <a:lstStyle/>
          <a:p>
            <a:pPr marL="0" indent="0">
              <a:buNone/>
            </a:pPr>
            <a:r>
              <a:rPr lang="en-GB" sz="2000" dirty="0" err="1"/>
              <a:t>Cottle</a:t>
            </a:r>
            <a:r>
              <a:rPr lang="en-GB" sz="2000" dirty="0"/>
              <a:t>, M. &amp; Alexander, E. (2012) ‘Quality in early years settings: government, research and practitioners’ perspectives’, </a:t>
            </a:r>
            <a:r>
              <a:rPr lang="en-GB" sz="2000" i="1" dirty="0"/>
              <a:t>British Educational Research Journal</a:t>
            </a:r>
            <a:r>
              <a:rPr lang="en-GB" sz="2000" dirty="0"/>
              <a:t>, 38(4),  pp. 635-654,</a:t>
            </a:r>
          </a:p>
          <a:p>
            <a:pPr marL="0" indent="0">
              <a:buNone/>
            </a:pPr>
            <a:r>
              <a:rPr lang="en-GB" sz="2000" dirty="0"/>
              <a:t>Dahlberg, G., Moss, P. and Pence, A. (2013) </a:t>
            </a:r>
            <a:r>
              <a:rPr lang="en-GB" sz="2000" i="1" dirty="0"/>
              <a:t>Beyond Quality in Early Childhood Education and Care. Languages of evaluation.  </a:t>
            </a:r>
            <a:r>
              <a:rPr lang="en-GB" sz="2000" dirty="0"/>
              <a:t>London: Routledge.</a:t>
            </a:r>
          </a:p>
          <a:p>
            <a:pPr marL="0" indent="0">
              <a:buNone/>
            </a:pPr>
            <a:r>
              <a:rPr lang="en-GB" sz="2000" dirty="0"/>
              <a:t>Goodson, I. (2003) </a:t>
            </a:r>
            <a:r>
              <a:rPr lang="en-GB" sz="2000" i="1" dirty="0"/>
              <a:t>Professional knowledge, professional lives: studies in education and change. </a:t>
            </a:r>
            <a:r>
              <a:rPr lang="en-GB" sz="2000" dirty="0"/>
              <a:t>Maidenhead, Open University Press.</a:t>
            </a:r>
          </a:p>
          <a:p>
            <a:pPr marL="0" indent="0">
              <a:buNone/>
            </a:pPr>
            <a:r>
              <a:rPr lang="en-GB" sz="2000" dirty="0" err="1"/>
              <a:t>Goodfellow</a:t>
            </a:r>
            <a:r>
              <a:rPr lang="en-GB" sz="2000" dirty="0"/>
              <a:t>, J. (2003) ‘Practical wisdom in professional practice.  The person in the process.’ </a:t>
            </a:r>
            <a:r>
              <a:rPr lang="en-GB" sz="2000" i="1" dirty="0"/>
              <a:t>Contemporary Issues in Early Childhood. </a:t>
            </a:r>
            <a:r>
              <a:rPr lang="en-GB" sz="2000" dirty="0"/>
              <a:t>4(1), pp.48-63.</a:t>
            </a:r>
          </a:p>
          <a:p>
            <a:pPr marL="0" indent="0">
              <a:buNone/>
            </a:pPr>
            <a:r>
              <a:rPr lang="en-GB" sz="2000" dirty="0" err="1"/>
              <a:t>Fenech</a:t>
            </a:r>
            <a:r>
              <a:rPr lang="en-GB" sz="2000" dirty="0"/>
              <a:t>, M., </a:t>
            </a:r>
            <a:r>
              <a:rPr lang="en-GB" sz="2000" dirty="0" err="1"/>
              <a:t>Sumsion</a:t>
            </a:r>
            <a:r>
              <a:rPr lang="en-GB" sz="2000" dirty="0"/>
              <a:t>, J. and </a:t>
            </a:r>
            <a:r>
              <a:rPr lang="en-GB" sz="2000" dirty="0" err="1"/>
              <a:t>Goodfellow</a:t>
            </a:r>
            <a:r>
              <a:rPr lang="en-GB" sz="2000" dirty="0"/>
              <a:t>, J. (2006) 'The regulatory environment in day care: A 'double-edged sword' for early childhood professional practice', </a:t>
            </a:r>
            <a:r>
              <a:rPr lang="en-GB" sz="2000" i="1" dirty="0"/>
              <a:t>Australian Journal of Early Childhood</a:t>
            </a:r>
            <a:r>
              <a:rPr lang="en-GB" sz="2000" dirty="0"/>
              <a:t>, 31(3), pp. 49-58.</a:t>
            </a:r>
          </a:p>
          <a:p>
            <a:pPr marL="0" indent="0">
              <a:buNone/>
            </a:pPr>
            <a:r>
              <a:rPr lang="en-GB" altLang="en-US" sz="2000" dirty="0"/>
              <a:t>Foucault, M. (1977) </a:t>
            </a:r>
            <a:r>
              <a:rPr lang="en-GB" altLang="en-US" sz="2000" i="1" dirty="0"/>
              <a:t>Discipline and Punish.  </a:t>
            </a:r>
            <a:r>
              <a:rPr lang="en-GB" altLang="en-US" sz="2000" dirty="0"/>
              <a:t>London: Penguin.</a:t>
            </a:r>
          </a:p>
          <a:p>
            <a:pPr marL="0" indent="0">
              <a:buNone/>
            </a:pPr>
            <a:r>
              <a:rPr lang="en-GB" altLang="en-US" sz="2000" dirty="0"/>
              <a:t>Foucault, M. (1984) </a:t>
            </a:r>
            <a:r>
              <a:rPr lang="en-GB" altLang="en-US" sz="2000" i="1" dirty="0"/>
              <a:t>Power and Knowledge: selected interviews and other writing 1972-1977.  </a:t>
            </a:r>
            <a:r>
              <a:rPr lang="en-GB" altLang="en-US" sz="2000" dirty="0"/>
              <a:t>London: Harvester Press.</a:t>
            </a:r>
            <a:endParaRPr lang="en-GB" sz="2000" dirty="0"/>
          </a:p>
          <a:p>
            <a:pPr marL="0" indent="0">
              <a:buNone/>
            </a:pPr>
            <a:r>
              <a:rPr lang="en-GB" sz="2000" dirty="0"/>
              <a:t>Katz, L. G. (1993) ‘Multiple perspectives on the quality of early childhood programmes’, </a:t>
            </a:r>
            <a:r>
              <a:rPr lang="en-GB" sz="2000" i="1" dirty="0"/>
              <a:t>European Early Childhood Education Research Journal</a:t>
            </a:r>
            <a:r>
              <a:rPr lang="en-GB" sz="2000" dirty="0"/>
              <a:t>, 1(2), 5–9.</a:t>
            </a:r>
            <a:endParaRPr lang="en-GB" altLang="en-US" sz="2000" dirty="0">
              <a:cs typeface="Times New Roman" pitchFamily="18" charset="0"/>
            </a:endParaRPr>
          </a:p>
          <a:p>
            <a:pPr marL="0" indent="0">
              <a:buNone/>
            </a:pPr>
            <a:endParaRPr lang="en-GB" sz="1800" b="1" dirty="0">
              <a:latin typeface="+mj-lt"/>
            </a:endParaRPr>
          </a:p>
          <a:p>
            <a:pPr marL="0" indent="0">
              <a:buNone/>
            </a:pPr>
            <a:endParaRPr lang="en-GB" sz="1800" b="1" dirty="0">
              <a:latin typeface="+mj-lt"/>
            </a:endParaRPr>
          </a:p>
        </p:txBody>
      </p:sp>
      <p:sp>
        <p:nvSpPr>
          <p:cNvPr id="4" name="Footer Placeholder 3"/>
          <p:cNvSpPr>
            <a:spLocks noGrp="1"/>
          </p:cNvSpPr>
          <p:nvPr>
            <p:ph type="ftr" sz="quarter" idx="11"/>
          </p:nvPr>
        </p:nvSpPr>
        <p:spPr/>
        <p:txBody>
          <a:bodyPr/>
          <a:lstStyle/>
          <a:p>
            <a:pPr>
              <a:defRPr/>
            </a:pPr>
            <a:r>
              <a:rPr lang="en-GB"/>
              <a:t>Dr Jenny Robson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a:xfrm>
            <a:off x="0" y="4763"/>
            <a:ext cx="7886700" cy="1325562"/>
          </a:xfrm>
        </p:spPr>
        <p:txBody>
          <a:bodyPr/>
          <a:lstStyle/>
          <a:p>
            <a:r>
              <a:rPr lang="en-GB" altLang="en-US" dirty="0"/>
              <a:t>References (2)</a:t>
            </a:r>
          </a:p>
        </p:txBody>
      </p:sp>
      <p:sp>
        <p:nvSpPr>
          <p:cNvPr id="75779" name="Content Placeholder 2"/>
          <p:cNvSpPr>
            <a:spLocks noGrp="1"/>
          </p:cNvSpPr>
          <p:nvPr>
            <p:ph idx="1"/>
          </p:nvPr>
        </p:nvSpPr>
        <p:spPr>
          <a:xfrm>
            <a:off x="108642" y="848703"/>
            <a:ext cx="8406708" cy="5271616"/>
          </a:xfrm>
        </p:spPr>
        <p:txBody>
          <a:bodyPr/>
          <a:lstStyle/>
          <a:p>
            <a:pPr>
              <a:buFont typeface="Arial" charset="0"/>
              <a:buNone/>
            </a:pPr>
            <a:r>
              <a:rPr lang="en-GB" altLang="en-US" sz="1800" dirty="0" err="1">
                <a:cs typeface="Times New Roman" pitchFamily="18" charset="0"/>
              </a:rPr>
              <a:t>Litjens</a:t>
            </a:r>
            <a:r>
              <a:rPr lang="en-GB" altLang="en-US" sz="1800" dirty="0">
                <a:cs typeface="Times New Roman" pitchFamily="18" charset="0"/>
              </a:rPr>
              <a:t>, I. and M. </a:t>
            </a:r>
            <a:r>
              <a:rPr lang="en-GB" altLang="en-US" sz="1800" dirty="0" err="1">
                <a:cs typeface="Times New Roman" pitchFamily="18" charset="0"/>
              </a:rPr>
              <a:t>Taguma</a:t>
            </a:r>
            <a:r>
              <a:rPr lang="en-GB" altLang="en-US" sz="1800" dirty="0">
                <a:cs typeface="Times New Roman" pitchFamily="18" charset="0"/>
              </a:rPr>
              <a:t> (2010), </a:t>
            </a:r>
            <a:r>
              <a:rPr lang="en-GB" altLang="en-US" sz="1800" i="1" dirty="0">
                <a:cs typeface="Times New Roman" pitchFamily="18" charset="0"/>
              </a:rPr>
              <a:t>Revised Literature Overview for the 7th Meeting of the Network on Early Childhood Education and Care</a:t>
            </a:r>
            <a:r>
              <a:rPr lang="en-GB" altLang="en-US" sz="1800" dirty="0">
                <a:cs typeface="Times New Roman" pitchFamily="18" charset="0"/>
              </a:rPr>
              <a:t>, Paris: OECD. </a:t>
            </a:r>
            <a:endParaRPr lang="en-GB" sz="1800" dirty="0"/>
          </a:p>
          <a:p>
            <a:pPr marL="0" indent="0">
              <a:buNone/>
            </a:pPr>
            <a:r>
              <a:rPr lang="en-GB" sz="1800" dirty="0"/>
              <a:t>Mac Naughton, G. (2005) </a:t>
            </a:r>
            <a:r>
              <a:rPr lang="en-GB" sz="1800" i="1" dirty="0"/>
              <a:t>Doing Foucault in early childhood studies: applying </a:t>
            </a:r>
            <a:r>
              <a:rPr lang="en-GB" sz="1800" i="1" dirty="0" err="1"/>
              <a:t>poststructural</a:t>
            </a:r>
            <a:r>
              <a:rPr lang="en-GB" sz="1800" i="1" dirty="0"/>
              <a:t> ideas</a:t>
            </a:r>
            <a:r>
              <a:rPr lang="en-GB" sz="1800" dirty="0"/>
              <a:t>. Abingdon, Routledge.</a:t>
            </a:r>
            <a:endParaRPr lang="en-GB" sz="1800" dirty="0">
              <a:solidFill>
                <a:srgbClr val="FF0000"/>
              </a:solidFill>
            </a:endParaRPr>
          </a:p>
          <a:p>
            <a:pPr marL="0" indent="0">
              <a:buNone/>
            </a:pPr>
            <a:r>
              <a:rPr lang="en-GB" sz="1800" dirty="0"/>
              <a:t>Moss, P. and Dahlberg, G. (2008) 'Beyond Quality in Early Childhood Education and Care - Languages of Evaluation,'  in </a:t>
            </a:r>
            <a:r>
              <a:rPr lang="en-GB" sz="1800" i="1" dirty="0"/>
              <a:t>New Zealand Journal of Teachers' Work, </a:t>
            </a:r>
            <a:r>
              <a:rPr lang="en-GB" sz="1800" dirty="0"/>
              <a:t>5(1), pp.3-12.</a:t>
            </a:r>
          </a:p>
          <a:p>
            <a:pPr marL="0" indent="0">
              <a:buNone/>
            </a:pPr>
            <a:r>
              <a:rPr lang="en-GB" sz="1800" dirty="0"/>
              <a:t>OECD (2011)</a:t>
            </a:r>
            <a:r>
              <a:rPr lang="en-GB" sz="1800" i="1" dirty="0">
                <a:solidFill>
                  <a:srgbClr val="0070C0"/>
                </a:solidFill>
              </a:rPr>
              <a:t> </a:t>
            </a:r>
            <a:r>
              <a:rPr lang="en-GB" sz="1800" i="1" dirty="0"/>
              <a:t>Starting Strong III - A Quality Toolbox for Early Childhood Education and Care. </a:t>
            </a:r>
            <a:r>
              <a:rPr lang="en-GB" sz="1600" dirty="0">
                <a:solidFill>
                  <a:srgbClr val="0070C0"/>
                </a:solidFill>
                <a:hlinkClick r:id="rId2"/>
              </a:rPr>
              <a:t>http://www.oecd.org/edu/school/startingstrongiii-aqualitytoolboxforearlychildhoodeducationandcare.htm</a:t>
            </a:r>
            <a:r>
              <a:rPr lang="en-GB" sz="1600" dirty="0">
                <a:solidFill>
                  <a:srgbClr val="0070C0"/>
                </a:solidFill>
              </a:rPr>
              <a:t> </a:t>
            </a:r>
            <a:r>
              <a:rPr lang="en-GB" altLang="en-US" sz="1800" dirty="0">
                <a:cs typeface="Times New Roman" pitchFamily="18" charset="0"/>
              </a:rPr>
              <a:t>Accessed: 26 March 2017</a:t>
            </a:r>
          </a:p>
          <a:p>
            <a:pPr>
              <a:buFont typeface="Arial" charset="0"/>
              <a:buNone/>
            </a:pPr>
            <a:r>
              <a:rPr lang="en-GB" altLang="en-US" sz="1800" dirty="0">
                <a:cs typeface="Times New Roman" pitchFamily="18" charset="0"/>
              </a:rPr>
              <a:t>OECD (2012) </a:t>
            </a:r>
            <a:r>
              <a:rPr lang="en-GB" altLang="en-US" sz="1800" i="1" dirty="0">
                <a:cs typeface="Times New Roman" pitchFamily="18" charset="0"/>
              </a:rPr>
              <a:t>Quality Matters in Early Childhood Education and Care: United Kingdom (England) 2012</a:t>
            </a:r>
            <a:r>
              <a:rPr lang="en-GB" altLang="en-US" sz="1800" dirty="0">
                <a:cs typeface="Times New Roman" pitchFamily="18" charset="0"/>
              </a:rPr>
              <a:t>.  Paris: OECD Publishing.</a:t>
            </a:r>
          </a:p>
          <a:p>
            <a:pPr>
              <a:buFont typeface="Arial" charset="0"/>
              <a:buNone/>
            </a:pPr>
            <a:r>
              <a:rPr lang="en-GB" altLang="en-US" sz="1800" b="1" i="1" dirty="0">
                <a:cs typeface="Times New Roman" pitchFamily="18" charset="0"/>
                <a:hlinkClick r:id="rId3"/>
              </a:rPr>
              <a:t>http://dx.doi.org/10.1787/9789264176867-en</a:t>
            </a:r>
            <a:r>
              <a:rPr lang="en-GB" altLang="en-US" sz="1800" b="1" i="1" dirty="0">
                <a:cs typeface="Times New Roman" pitchFamily="18" charset="0"/>
              </a:rPr>
              <a:t> </a:t>
            </a:r>
            <a:r>
              <a:rPr lang="en-GB" altLang="en-US" sz="1800" dirty="0">
                <a:cs typeface="Times New Roman" pitchFamily="18" charset="0"/>
              </a:rPr>
              <a:t>Accessed: 26 March 2017.</a:t>
            </a:r>
          </a:p>
          <a:p>
            <a:pPr marL="0" indent="0">
              <a:buNone/>
            </a:pPr>
            <a:r>
              <a:rPr lang="en-GB" sz="1800" dirty="0"/>
              <a:t>Tanner, E., Welsh, E. &amp; Lewis, J. (2006) ‘The quality-defining process in early years services: a case study’, </a:t>
            </a:r>
            <a:r>
              <a:rPr lang="en-GB" sz="1800" i="1" dirty="0"/>
              <a:t>Children &amp; Society</a:t>
            </a:r>
            <a:r>
              <a:rPr lang="en-GB" sz="1800" dirty="0"/>
              <a:t>, 20(1), 4–16.</a:t>
            </a:r>
            <a:endParaRPr lang="en-GB" altLang="en-US" sz="1800" b="1" i="1" dirty="0">
              <a:cs typeface="Times New Roman" pitchFamily="18" charset="0"/>
            </a:endParaRPr>
          </a:p>
          <a:p>
            <a:pPr marL="0" indent="0">
              <a:buNone/>
            </a:pPr>
            <a:endParaRPr lang="en-GB" sz="1800" b="1" dirty="0">
              <a:latin typeface="+mj-lt"/>
            </a:endParaRPr>
          </a:p>
          <a:p>
            <a:pPr marL="0" indent="0">
              <a:buNone/>
            </a:pPr>
            <a:endParaRPr lang="en-GB" sz="1800" b="1" dirty="0">
              <a:latin typeface="+mj-lt"/>
            </a:endParaRPr>
          </a:p>
        </p:txBody>
      </p:sp>
      <p:sp>
        <p:nvSpPr>
          <p:cNvPr id="4" name="Footer Placeholder 3"/>
          <p:cNvSpPr>
            <a:spLocks noGrp="1"/>
          </p:cNvSpPr>
          <p:nvPr>
            <p:ph type="ftr" sz="quarter" idx="11"/>
          </p:nvPr>
        </p:nvSpPr>
        <p:spPr/>
        <p:txBody>
          <a:bodyPr/>
          <a:lstStyle/>
          <a:p>
            <a:pPr>
              <a:defRPr/>
            </a:pPr>
            <a:r>
              <a:rPr lang="en-GB"/>
              <a:t>Dr Jenny Robson</a:t>
            </a:r>
          </a:p>
        </p:txBody>
      </p:sp>
    </p:spTree>
    <p:extLst>
      <p:ext uri="{BB962C8B-B14F-4D97-AF65-F5344CB8AC3E}">
        <p14:creationId xmlns:p14="http://schemas.microsoft.com/office/powerpoint/2010/main" val="3673792867"/>
      </p:ext>
    </p:extLst>
  </p:cSld>
  <p:clrMapOvr>
    <a:masterClrMapping/>
  </p:clrMapOvr>
</p:sld>
</file>

<file path=ppt/theme/theme1.xml><?xml version="1.0" encoding="utf-8"?>
<a:theme xmlns:a="http://schemas.openxmlformats.org/drawingml/2006/main" name="1_UEL Master">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UEL">
      <a:majorFont>
        <a:latin typeface="Arial"/>
        <a:ea typeface=""/>
        <a:cs typeface=""/>
      </a:majorFont>
      <a:minorFont>
        <a:latin typeface="Arial"/>
        <a:ea typeface=""/>
        <a:cs typeface=""/>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656</TotalTime>
  <Words>2153</Words>
  <Application>Microsoft Office PowerPoint</Application>
  <PresentationFormat>On-screen Show (4:3)</PresentationFormat>
  <Paragraphs>272</Paragraphs>
  <Slides>29</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29</vt:i4>
      </vt:variant>
    </vt:vector>
  </HeadingPairs>
  <TitlesOfParts>
    <vt:vector size="38" baseType="lpstr">
      <vt:lpstr>ＭＳ Ｐゴシック</vt:lpstr>
      <vt:lpstr>ＭＳ Ｐゴシック</vt:lpstr>
      <vt:lpstr>Arial</vt:lpstr>
      <vt:lpstr>Calibri</vt:lpstr>
      <vt:lpstr>Calibri Light</vt:lpstr>
      <vt:lpstr>Times New Roman</vt:lpstr>
      <vt:lpstr>Wingdings</vt:lpstr>
      <vt:lpstr>1_UEL Master</vt:lpstr>
      <vt:lpstr>Office Theme</vt:lpstr>
      <vt:lpstr>ED7414 Early Childhood Education and Care Policy: Critical perspectives on the concept of ‘quality’. How is ‘quality’ constructed in ECEC policy? </vt:lpstr>
      <vt:lpstr>Learning outcomes for week 8.</vt:lpstr>
      <vt:lpstr>PowerPoint Presentation</vt:lpstr>
      <vt:lpstr>PowerPoint Presentation</vt:lpstr>
      <vt:lpstr>Theory of quality in ECEC policy and practice</vt:lpstr>
      <vt:lpstr>First thoughts on ‘Quality’ Two questions</vt:lpstr>
      <vt:lpstr>Why is the concept of ‘quality’ important to policy makers?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Workshop session</vt:lpstr>
      <vt:lpstr>PowerPoint Presentation</vt:lpstr>
      <vt:lpstr>Post session reading</vt:lpstr>
      <vt:lpstr>PowerPoint Presentation</vt:lpstr>
      <vt:lpstr>PowerPoint Presentation</vt:lpstr>
      <vt:lpstr>Pre-Reading for next week See Moodle Week 4.</vt:lpstr>
      <vt:lpstr>PowerPoint Presentation</vt:lpstr>
      <vt:lpstr>References (1)</vt:lpstr>
      <vt:lpstr>References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Jenny</dc:creator>
  <cp:lastModifiedBy>Jennifer Robson</cp:lastModifiedBy>
  <cp:revision>64</cp:revision>
  <cp:lastPrinted>2019-06-24T15:40:04Z</cp:lastPrinted>
  <dcterms:modified xsi:type="dcterms:W3CDTF">2019-10-01T12:44:45Z</dcterms:modified>
</cp:coreProperties>
</file>